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5" r:id="rId2"/>
    <p:sldId id="314" r:id="rId3"/>
    <p:sldId id="324" r:id="rId4"/>
    <p:sldId id="312" r:id="rId5"/>
    <p:sldId id="313" r:id="rId6"/>
    <p:sldId id="316" r:id="rId7"/>
    <p:sldId id="287" r:id="rId8"/>
    <p:sldId id="317" r:id="rId9"/>
    <p:sldId id="318" r:id="rId10"/>
    <p:sldId id="319" r:id="rId11"/>
    <p:sldId id="304" r:id="rId12"/>
    <p:sldId id="306" r:id="rId13"/>
    <p:sldId id="311" r:id="rId14"/>
    <p:sldId id="307" r:id="rId15"/>
    <p:sldId id="323" r:id="rId16"/>
    <p:sldId id="308" r:id="rId17"/>
    <p:sldId id="309" r:id="rId18"/>
    <p:sldId id="321" r:id="rId19"/>
    <p:sldId id="320" r:id="rId20"/>
    <p:sldId id="322" r:id="rId21"/>
    <p:sldId id="326" r:id="rId22"/>
    <p:sldId id="299" r:id="rId23"/>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00FF"/>
    <a:srgbClr val="FD493B"/>
    <a:srgbClr val="FF3300"/>
    <a:srgbClr val="FF0066"/>
    <a:srgbClr val="FFFFCC"/>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7E50B2-268D-4219-8D74-63842F3ADD1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vi-VN" altLang="en-US"/>
          </a:p>
        </p:txBody>
      </p:sp>
      <p:sp>
        <p:nvSpPr>
          <p:cNvPr id="3" name="Date Placeholder 2">
            <a:extLst>
              <a:ext uri="{FF2B5EF4-FFF2-40B4-BE49-F238E27FC236}">
                <a16:creationId xmlns:a16="http://schemas.microsoft.com/office/drawing/2014/main" id="{69C8D90F-442F-49FE-AE75-6981FB76B7D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305F52D6-B3D8-4627-83D2-EBE56FF595C1}" type="datetimeFigureOut">
              <a:rPr lang="vi-VN" altLang="en-US"/>
              <a:pPr>
                <a:defRPr/>
              </a:pPr>
              <a:t>18/09/2021</a:t>
            </a:fld>
            <a:endParaRPr lang="vi-VN" altLang="en-US"/>
          </a:p>
        </p:txBody>
      </p:sp>
      <p:sp>
        <p:nvSpPr>
          <p:cNvPr id="4" name="Slide Image Placeholder 3">
            <a:extLst>
              <a:ext uri="{FF2B5EF4-FFF2-40B4-BE49-F238E27FC236}">
                <a16:creationId xmlns:a16="http://schemas.microsoft.com/office/drawing/2014/main" id="{86BEC45A-94FC-477D-A356-C85DFF91025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406BF9AD-6D35-4229-A265-3D50824FE7A9}"/>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vi-VN" altLang="en-US" noProof="0"/>
          </a:p>
        </p:txBody>
      </p:sp>
      <p:sp>
        <p:nvSpPr>
          <p:cNvPr id="6" name="Footer Placeholder 5">
            <a:extLst>
              <a:ext uri="{FF2B5EF4-FFF2-40B4-BE49-F238E27FC236}">
                <a16:creationId xmlns:a16="http://schemas.microsoft.com/office/drawing/2014/main" id="{F187EE84-E680-474A-B796-1C98A963C78A}"/>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vi-VN" altLang="en-US"/>
          </a:p>
        </p:txBody>
      </p:sp>
      <p:sp>
        <p:nvSpPr>
          <p:cNvPr id="7" name="Slide Number Placeholder 6">
            <a:extLst>
              <a:ext uri="{FF2B5EF4-FFF2-40B4-BE49-F238E27FC236}">
                <a16:creationId xmlns:a16="http://schemas.microsoft.com/office/drawing/2014/main" id="{105BCABE-2B7A-45BF-83B4-AC162DB721D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CD0CF19-7C90-4878-AFA3-8EA8BB4FA1E3}"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03FC386-10CC-4B49-9007-A741394F1B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3E4920C-E6D4-4BF1-A50E-E5507826DA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B8B00A-7147-4A32-93DB-E01E149320C4}"/>
              </a:ext>
            </a:extLst>
          </p:cNvPr>
          <p:cNvSpPr>
            <a:spLocks noGrp="1" noChangeArrowheads="1"/>
          </p:cNvSpPr>
          <p:nvPr>
            <p:ph type="sldNum" sz="quarter" idx="12"/>
          </p:nvPr>
        </p:nvSpPr>
        <p:spPr>
          <a:ln/>
        </p:spPr>
        <p:txBody>
          <a:bodyPr/>
          <a:lstStyle>
            <a:lvl1pPr>
              <a:defRPr/>
            </a:lvl1pPr>
          </a:lstStyle>
          <a:p>
            <a:pPr>
              <a:defRPr/>
            </a:pPr>
            <a:fld id="{79CE711B-1E94-4DA2-923A-B016F0587639}" type="slidenum">
              <a:rPr lang="en-US" altLang="en-US"/>
              <a:pPr>
                <a:defRPr/>
              </a:pPr>
              <a:t>‹#›</a:t>
            </a:fld>
            <a:endParaRPr lang="en-US" altLang="en-US"/>
          </a:p>
        </p:txBody>
      </p:sp>
    </p:spTree>
    <p:extLst>
      <p:ext uri="{BB962C8B-B14F-4D97-AF65-F5344CB8AC3E}">
        <p14:creationId xmlns:p14="http://schemas.microsoft.com/office/powerpoint/2010/main" val="110801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B5EDC6-57D1-4B4E-9BA1-5DA8EF8459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FEF0183-0DD6-41A9-A344-EE2BA574AB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6043DEF-A95C-43F3-ADE8-9F408EF19E6C}"/>
              </a:ext>
            </a:extLst>
          </p:cNvPr>
          <p:cNvSpPr>
            <a:spLocks noGrp="1" noChangeArrowheads="1"/>
          </p:cNvSpPr>
          <p:nvPr>
            <p:ph type="sldNum" sz="quarter" idx="12"/>
          </p:nvPr>
        </p:nvSpPr>
        <p:spPr>
          <a:ln/>
        </p:spPr>
        <p:txBody>
          <a:bodyPr/>
          <a:lstStyle>
            <a:lvl1pPr>
              <a:defRPr/>
            </a:lvl1pPr>
          </a:lstStyle>
          <a:p>
            <a:pPr>
              <a:defRPr/>
            </a:pPr>
            <a:fld id="{5EE79C91-A596-40BA-B4DB-7DA1CF113306}" type="slidenum">
              <a:rPr lang="en-US" altLang="en-US"/>
              <a:pPr>
                <a:defRPr/>
              </a:pPr>
              <a:t>‹#›</a:t>
            </a:fld>
            <a:endParaRPr lang="en-US" altLang="en-US"/>
          </a:p>
        </p:txBody>
      </p:sp>
    </p:spTree>
    <p:extLst>
      <p:ext uri="{BB962C8B-B14F-4D97-AF65-F5344CB8AC3E}">
        <p14:creationId xmlns:p14="http://schemas.microsoft.com/office/powerpoint/2010/main" val="399149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97C80A-D7DD-45D0-86C4-DAB1462BEF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A84D7E6-BE5C-4F43-8BF0-5001CD820D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0E34F3D-ACBE-4A13-B58C-831FC49A8496}"/>
              </a:ext>
            </a:extLst>
          </p:cNvPr>
          <p:cNvSpPr>
            <a:spLocks noGrp="1" noChangeArrowheads="1"/>
          </p:cNvSpPr>
          <p:nvPr>
            <p:ph type="sldNum" sz="quarter" idx="12"/>
          </p:nvPr>
        </p:nvSpPr>
        <p:spPr>
          <a:ln/>
        </p:spPr>
        <p:txBody>
          <a:bodyPr/>
          <a:lstStyle>
            <a:lvl1pPr>
              <a:defRPr/>
            </a:lvl1pPr>
          </a:lstStyle>
          <a:p>
            <a:pPr>
              <a:defRPr/>
            </a:pPr>
            <a:fld id="{65E87A13-525F-42FA-9B2A-4D213C4E350C}" type="slidenum">
              <a:rPr lang="en-US" altLang="en-US"/>
              <a:pPr>
                <a:defRPr/>
              </a:pPr>
              <a:t>‹#›</a:t>
            </a:fld>
            <a:endParaRPr lang="en-US" altLang="en-US"/>
          </a:p>
        </p:txBody>
      </p:sp>
    </p:spTree>
    <p:extLst>
      <p:ext uri="{BB962C8B-B14F-4D97-AF65-F5344CB8AC3E}">
        <p14:creationId xmlns:p14="http://schemas.microsoft.com/office/powerpoint/2010/main" val="28188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F6B6BC2-0236-4FE9-8E1D-AE9BC75ED4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14E1AA8-DF53-4D6C-9BF7-13186339C1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9A22DEB-A8C0-49AC-ABAD-386430938191}"/>
              </a:ext>
            </a:extLst>
          </p:cNvPr>
          <p:cNvSpPr>
            <a:spLocks noGrp="1" noChangeArrowheads="1"/>
          </p:cNvSpPr>
          <p:nvPr>
            <p:ph type="sldNum" sz="quarter" idx="12"/>
          </p:nvPr>
        </p:nvSpPr>
        <p:spPr>
          <a:ln/>
        </p:spPr>
        <p:txBody>
          <a:bodyPr/>
          <a:lstStyle>
            <a:lvl1pPr>
              <a:defRPr/>
            </a:lvl1pPr>
          </a:lstStyle>
          <a:p>
            <a:pPr>
              <a:defRPr/>
            </a:pPr>
            <a:fld id="{839E26BA-BF1C-477F-9D4C-2FBF98C632C7}" type="slidenum">
              <a:rPr lang="en-US" altLang="en-US"/>
              <a:pPr>
                <a:defRPr/>
              </a:pPr>
              <a:t>‹#›</a:t>
            </a:fld>
            <a:endParaRPr lang="en-US" altLang="en-US"/>
          </a:p>
        </p:txBody>
      </p:sp>
    </p:spTree>
    <p:extLst>
      <p:ext uri="{BB962C8B-B14F-4D97-AF65-F5344CB8AC3E}">
        <p14:creationId xmlns:p14="http://schemas.microsoft.com/office/powerpoint/2010/main" val="230650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29A12F-E3C4-43F6-A892-0A3242C5BD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53AD187-2369-4398-8301-08F2CCC2FA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C8BA234-FD70-4CB2-BADE-0D63D71AD6FD}"/>
              </a:ext>
            </a:extLst>
          </p:cNvPr>
          <p:cNvSpPr>
            <a:spLocks noGrp="1" noChangeArrowheads="1"/>
          </p:cNvSpPr>
          <p:nvPr>
            <p:ph type="sldNum" sz="quarter" idx="12"/>
          </p:nvPr>
        </p:nvSpPr>
        <p:spPr>
          <a:ln/>
        </p:spPr>
        <p:txBody>
          <a:bodyPr/>
          <a:lstStyle>
            <a:lvl1pPr>
              <a:defRPr/>
            </a:lvl1pPr>
          </a:lstStyle>
          <a:p>
            <a:pPr>
              <a:defRPr/>
            </a:pPr>
            <a:fld id="{2EB60938-F473-4254-9371-F1526DC82782}" type="slidenum">
              <a:rPr lang="en-US" altLang="en-US"/>
              <a:pPr>
                <a:defRPr/>
              </a:pPr>
              <a:t>‹#›</a:t>
            </a:fld>
            <a:endParaRPr lang="en-US" altLang="en-US"/>
          </a:p>
        </p:txBody>
      </p:sp>
    </p:spTree>
    <p:extLst>
      <p:ext uri="{BB962C8B-B14F-4D97-AF65-F5344CB8AC3E}">
        <p14:creationId xmlns:p14="http://schemas.microsoft.com/office/powerpoint/2010/main" val="203346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936C3E8-C789-4ECC-9A03-15D85C0A0E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C138236-4B3B-4E56-9A8F-134D6BBD3E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FB52A0-F21F-4C1B-A59B-DA6A60CC5870}"/>
              </a:ext>
            </a:extLst>
          </p:cNvPr>
          <p:cNvSpPr>
            <a:spLocks noGrp="1" noChangeArrowheads="1"/>
          </p:cNvSpPr>
          <p:nvPr>
            <p:ph type="sldNum" sz="quarter" idx="12"/>
          </p:nvPr>
        </p:nvSpPr>
        <p:spPr>
          <a:ln/>
        </p:spPr>
        <p:txBody>
          <a:bodyPr/>
          <a:lstStyle>
            <a:lvl1pPr>
              <a:defRPr/>
            </a:lvl1pPr>
          </a:lstStyle>
          <a:p>
            <a:pPr>
              <a:defRPr/>
            </a:pPr>
            <a:fld id="{82F6B202-2DC1-435B-B9EC-ADB5C6634299}" type="slidenum">
              <a:rPr lang="en-US" altLang="en-US"/>
              <a:pPr>
                <a:defRPr/>
              </a:pPr>
              <a:t>‹#›</a:t>
            </a:fld>
            <a:endParaRPr lang="en-US" altLang="en-US"/>
          </a:p>
        </p:txBody>
      </p:sp>
    </p:spTree>
    <p:extLst>
      <p:ext uri="{BB962C8B-B14F-4D97-AF65-F5344CB8AC3E}">
        <p14:creationId xmlns:p14="http://schemas.microsoft.com/office/powerpoint/2010/main" val="138278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652A26-B3F2-4899-985F-F2319EE617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1F6E57B-4EF8-42C4-8C50-A81F9CDD0F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FB7570D-A74F-4741-AD22-7CAB4F95E9A0}"/>
              </a:ext>
            </a:extLst>
          </p:cNvPr>
          <p:cNvSpPr>
            <a:spLocks noGrp="1" noChangeArrowheads="1"/>
          </p:cNvSpPr>
          <p:nvPr>
            <p:ph type="sldNum" sz="quarter" idx="12"/>
          </p:nvPr>
        </p:nvSpPr>
        <p:spPr>
          <a:ln/>
        </p:spPr>
        <p:txBody>
          <a:bodyPr/>
          <a:lstStyle>
            <a:lvl1pPr>
              <a:defRPr/>
            </a:lvl1pPr>
          </a:lstStyle>
          <a:p>
            <a:pPr>
              <a:defRPr/>
            </a:pPr>
            <a:fld id="{C464D457-CB41-42ED-A321-904A396ED7B0}" type="slidenum">
              <a:rPr lang="en-US" altLang="en-US"/>
              <a:pPr>
                <a:defRPr/>
              </a:pPr>
              <a:t>‹#›</a:t>
            </a:fld>
            <a:endParaRPr lang="en-US" altLang="en-US"/>
          </a:p>
        </p:txBody>
      </p:sp>
    </p:spTree>
    <p:extLst>
      <p:ext uri="{BB962C8B-B14F-4D97-AF65-F5344CB8AC3E}">
        <p14:creationId xmlns:p14="http://schemas.microsoft.com/office/powerpoint/2010/main" val="362321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E86737-529C-4ADD-83D5-52FFC34A8C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2ABF8BB-ECC6-4DF6-BECC-FBD76B7ED3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FD69EDB-40C0-45BE-945E-57BF1363AE66}"/>
              </a:ext>
            </a:extLst>
          </p:cNvPr>
          <p:cNvSpPr>
            <a:spLocks noGrp="1" noChangeArrowheads="1"/>
          </p:cNvSpPr>
          <p:nvPr>
            <p:ph type="sldNum" sz="quarter" idx="12"/>
          </p:nvPr>
        </p:nvSpPr>
        <p:spPr>
          <a:ln/>
        </p:spPr>
        <p:txBody>
          <a:bodyPr/>
          <a:lstStyle>
            <a:lvl1pPr>
              <a:defRPr/>
            </a:lvl1pPr>
          </a:lstStyle>
          <a:p>
            <a:pPr>
              <a:defRPr/>
            </a:pPr>
            <a:fld id="{283B0CBB-BD93-41A8-A6F4-56859A2538C1}" type="slidenum">
              <a:rPr lang="en-US" altLang="en-US"/>
              <a:pPr>
                <a:defRPr/>
              </a:pPr>
              <a:t>‹#›</a:t>
            </a:fld>
            <a:endParaRPr lang="en-US" altLang="en-US"/>
          </a:p>
        </p:txBody>
      </p:sp>
    </p:spTree>
    <p:extLst>
      <p:ext uri="{BB962C8B-B14F-4D97-AF65-F5344CB8AC3E}">
        <p14:creationId xmlns:p14="http://schemas.microsoft.com/office/powerpoint/2010/main" val="37591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956A689-D038-4B90-9AF4-5122ED0AC8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0E298FD-ACEE-4968-836E-D87905242E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BC516D8-1EF3-4B77-921C-C13FCAF4FFA2}"/>
              </a:ext>
            </a:extLst>
          </p:cNvPr>
          <p:cNvSpPr>
            <a:spLocks noGrp="1" noChangeArrowheads="1"/>
          </p:cNvSpPr>
          <p:nvPr>
            <p:ph type="sldNum" sz="quarter" idx="12"/>
          </p:nvPr>
        </p:nvSpPr>
        <p:spPr>
          <a:ln/>
        </p:spPr>
        <p:txBody>
          <a:bodyPr/>
          <a:lstStyle>
            <a:lvl1pPr>
              <a:defRPr/>
            </a:lvl1pPr>
          </a:lstStyle>
          <a:p>
            <a:pPr>
              <a:defRPr/>
            </a:pPr>
            <a:fld id="{7CAEC9A7-24A5-430C-B8AC-B4756A2F265F}" type="slidenum">
              <a:rPr lang="en-US" altLang="en-US"/>
              <a:pPr>
                <a:defRPr/>
              </a:pPr>
              <a:t>‹#›</a:t>
            </a:fld>
            <a:endParaRPr lang="en-US" altLang="en-US"/>
          </a:p>
        </p:txBody>
      </p:sp>
    </p:spTree>
    <p:extLst>
      <p:ext uri="{BB962C8B-B14F-4D97-AF65-F5344CB8AC3E}">
        <p14:creationId xmlns:p14="http://schemas.microsoft.com/office/powerpoint/2010/main" val="409066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7096098-4488-49B5-BE1A-80C3AD482F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2D14CAC-523E-4045-95ED-0B364C077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2FB20FC-A2CA-4167-BCA8-1C6A14CF7414}"/>
              </a:ext>
            </a:extLst>
          </p:cNvPr>
          <p:cNvSpPr>
            <a:spLocks noGrp="1" noChangeArrowheads="1"/>
          </p:cNvSpPr>
          <p:nvPr>
            <p:ph type="sldNum" sz="quarter" idx="12"/>
          </p:nvPr>
        </p:nvSpPr>
        <p:spPr>
          <a:ln/>
        </p:spPr>
        <p:txBody>
          <a:bodyPr/>
          <a:lstStyle>
            <a:lvl1pPr>
              <a:defRPr/>
            </a:lvl1pPr>
          </a:lstStyle>
          <a:p>
            <a:pPr>
              <a:defRPr/>
            </a:pPr>
            <a:fld id="{63768259-5DC7-46A0-B61F-3F39C7ABC197}" type="slidenum">
              <a:rPr lang="en-US" altLang="en-US"/>
              <a:pPr>
                <a:defRPr/>
              </a:pPr>
              <a:t>‹#›</a:t>
            </a:fld>
            <a:endParaRPr lang="en-US" altLang="en-US"/>
          </a:p>
        </p:txBody>
      </p:sp>
    </p:spTree>
    <p:extLst>
      <p:ext uri="{BB962C8B-B14F-4D97-AF65-F5344CB8AC3E}">
        <p14:creationId xmlns:p14="http://schemas.microsoft.com/office/powerpoint/2010/main" val="195788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21CBE9-0106-486E-87B6-5BD4515E7F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52ED003-8D88-4592-83CC-362A1D1175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47733F5-8FD1-408B-ADAC-CF5F2D7FA843}"/>
              </a:ext>
            </a:extLst>
          </p:cNvPr>
          <p:cNvSpPr>
            <a:spLocks noGrp="1" noChangeArrowheads="1"/>
          </p:cNvSpPr>
          <p:nvPr>
            <p:ph type="sldNum" sz="quarter" idx="12"/>
          </p:nvPr>
        </p:nvSpPr>
        <p:spPr>
          <a:ln/>
        </p:spPr>
        <p:txBody>
          <a:bodyPr/>
          <a:lstStyle>
            <a:lvl1pPr>
              <a:defRPr/>
            </a:lvl1pPr>
          </a:lstStyle>
          <a:p>
            <a:pPr>
              <a:defRPr/>
            </a:pPr>
            <a:fld id="{F75E86CF-DDE8-4AAD-AABA-FA40D816B04D}" type="slidenum">
              <a:rPr lang="en-US" altLang="en-US"/>
              <a:pPr>
                <a:defRPr/>
              </a:pPr>
              <a:t>‹#›</a:t>
            </a:fld>
            <a:endParaRPr lang="en-US" altLang="en-US"/>
          </a:p>
        </p:txBody>
      </p:sp>
    </p:spTree>
    <p:extLst>
      <p:ext uri="{BB962C8B-B14F-4D97-AF65-F5344CB8AC3E}">
        <p14:creationId xmlns:p14="http://schemas.microsoft.com/office/powerpoint/2010/main" val="154678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6E34E4-DC1D-4609-A618-BE78080963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87CFFE0-2310-4153-BA4A-BDDD6CD1D2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450D693-9DE6-4A85-9B7A-DCC26A3605F3}"/>
              </a:ext>
            </a:extLst>
          </p:cNvPr>
          <p:cNvSpPr>
            <a:spLocks noGrp="1" noChangeArrowheads="1"/>
          </p:cNvSpPr>
          <p:nvPr>
            <p:ph type="sldNum" sz="quarter" idx="12"/>
          </p:nvPr>
        </p:nvSpPr>
        <p:spPr>
          <a:ln/>
        </p:spPr>
        <p:txBody>
          <a:bodyPr/>
          <a:lstStyle>
            <a:lvl1pPr>
              <a:defRPr/>
            </a:lvl1pPr>
          </a:lstStyle>
          <a:p>
            <a:pPr>
              <a:defRPr/>
            </a:pPr>
            <a:fld id="{F4FB29BC-B79C-43EE-B16B-DC06EBE716AC}" type="slidenum">
              <a:rPr lang="en-US" altLang="en-US"/>
              <a:pPr>
                <a:defRPr/>
              </a:pPr>
              <a:t>‹#›</a:t>
            </a:fld>
            <a:endParaRPr lang="en-US" altLang="en-US"/>
          </a:p>
        </p:txBody>
      </p:sp>
    </p:spTree>
    <p:extLst>
      <p:ext uri="{BB962C8B-B14F-4D97-AF65-F5344CB8AC3E}">
        <p14:creationId xmlns:p14="http://schemas.microsoft.com/office/powerpoint/2010/main" val="235963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5A16CD-AD84-48B4-8FB8-D8A5D5FB245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958DE08-E00E-4011-8D7C-2D3B9014953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2762566-6054-49FD-9364-676307C0825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619044EF-718F-45D9-A1AB-32C9CEDE499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5FF23966-F266-49AB-8D8A-F4636558F80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0E31D50-B5D4-46D2-B25C-7C21852D36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gi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www.glitter-graphics.com/" TargetMode="External"/><Relationship Id="rId5" Type="http://schemas.openxmlformats.org/officeDocument/2006/relationships/image" Target="../media/image10.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22.xml.rels><?xml version="1.0" encoding="UTF-8" standalone="yes"?>
<Relationships xmlns="http://schemas.openxmlformats.org/package/2006/relationships"><Relationship Id="rId8" Type="http://schemas.openxmlformats.org/officeDocument/2006/relationships/image" Target="../media/image65.gif"/><Relationship Id="rId3" Type="http://schemas.openxmlformats.org/officeDocument/2006/relationships/image" Target="../media/image62.jpeg"/><Relationship Id="rId7" Type="http://schemas.openxmlformats.org/officeDocument/2006/relationships/image" Target="../media/image64.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0">
            <a:extLst>
              <a:ext uri="{FF2B5EF4-FFF2-40B4-BE49-F238E27FC236}">
                <a16:creationId xmlns:a16="http://schemas.microsoft.com/office/drawing/2014/main" id="{79D4DF6B-7862-44B6-A1E6-0F3C8A11DF0B}"/>
              </a:ext>
            </a:extLst>
          </p:cNvPr>
          <p:cNvSpPr>
            <a:spLocks noChangeArrowheads="1" noChangeShapeType="1" noTextEdit="1"/>
          </p:cNvSpPr>
          <p:nvPr/>
        </p:nvSpPr>
        <p:spPr bwMode="auto">
          <a:xfrm>
            <a:off x="2932113" y="1925638"/>
            <a:ext cx="3482975" cy="457200"/>
          </a:xfrm>
          <a:prstGeom prst="rect">
            <a:avLst/>
          </a:prstGeom>
        </p:spPr>
        <p:txBody>
          <a:bodyPr wrap="none" fromWordArt="1">
            <a:prstTxWarp prst="textPlain">
              <a:avLst>
                <a:gd name="adj" fmla="val 50000"/>
              </a:avLst>
            </a:prstTxWarp>
          </a:bodyPr>
          <a:lstStyle/>
          <a:p>
            <a:pPr algn="ctr"/>
            <a:r>
              <a:rPr lang="en-US" sz="2700" kern="10">
                <a:ln w="9525">
                  <a:solidFill>
                    <a:srgbClr val="0000FF"/>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Làm Văn- Lớp 5A1</a:t>
            </a:r>
            <a:endParaRPr lang="vi-VN" sz="2700" kern="10">
              <a:ln w="9525">
                <a:solidFill>
                  <a:srgbClr val="0000FF"/>
                </a:solidFill>
                <a:round/>
                <a:headEnd/>
                <a:tailEnd/>
              </a:ln>
              <a:solidFill>
                <a:srgbClr val="00B05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5" name="WordArt 21">
            <a:extLst>
              <a:ext uri="{FF2B5EF4-FFF2-40B4-BE49-F238E27FC236}">
                <a16:creationId xmlns:a16="http://schemas.microsoft.com/office/drawing/2014/main" id="{1AA47E42-C484-484D-8B96-4CA1667CC008}"/>
              </a:ext>
            </a:extLst>
          </p:cNvPr>
          <p:cNvSpPr>
            <a:spLocks noChangeArrowheads="1" noChangeShapeType="1" noTextEdit="1"/>
          </p:cNvSpPr>
          <p:nvPr/>
        </p:nvSpPr>
        <p:spPr bwMode="auto">
          <a:xfrm>
            <a:off x="1212850" y="2670175"/>
            <a:ext cx="6400800" cy="1200150"/>
          </a:xfrm>
          <a:prstGeom prst="rect">
            <a:avLst/>
          </a:prstGeom>
        </p:spPr>
        <p:txBody>
          <a:bodyPr wrap="none" fromWordArt="1">
            <a:prstTxWarp prst="textPlain">
              <a:avLst>
                <a:gd name="adj" fmla="val 50000"/>
              </a:avLst>
            </a:prstTxWarp>
          </a:bodyPr>
          <a:lstStyle/>
          <a:p>
            <a:pPr algn="ctr"/>
            <a:r>
              <a:rPr lang="vi-VN" sz="27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Cấu tạo của bài văn tả cảnh</a:t>
            </a:r>
          </a:p>
        </p:txBody>
      </p:sp>
      <p:grpSp>
        <p:nvGrpSpPr>
          <p:cNvPr id="3076" name="Group 5">
            <a:extLst>
              <a:ext uri="{FF2B5EF4-FFF2-40B4-BE49-F238E27FC236}">
                <a16:creationId xmlns:a16="http://schemas.microsoft.com/office/drawing/2014/main" id="{2463BDF9-00DF-4EAC-BD9D-02AA8D74DDB2}"/>
              </a:ext>
            </a:extLst>
          </p:cNvPr>
          <p:cNvGrpSpPr>
            <a:grpSpLocks/>
          </p:cNvGrpSpPr>
          <p:nvPr/>
        </p:nvGrpSpPr>
        <p:grpSpPr bwMode="auto">
          <a:xfrm>
            <a:off x="-47625" y="0"/>
            <a:ext cx="9296400" cy="6858000"/>
            <a:chOff x="8" y="0"/>
            <a:chExt cx="5760" cy="4320"/>
          </a:xfrm>
        </p:grpSpPr>
        <p:pic>
          <p:nvPicPr>
            <p:cNvPr id="3093" name="Picture 6" descr="GRANS024">
              <a:extLst>
                <a:ext uri="{FF2B5EF4-FFF2-40B4-BE49-F238E27FC236}">
                  <a16:creationId xmlns:a16="http://schemas.microsoft.com/office/drawing/2014/main" id="{D427F17C-DB3D-4FE0-B9FB-F155AF836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7" descr="GRANS024">
              <a:extLst>
                <a:ext uri="{FF2B5EF4-FFF2-40B4-BE49-F238E27FC236}">
                  <a16:creationId xmlns:a16="http://schemas.microsoft.com/office/drawing/2014/main" id="{955D2063-3077-40BC-8060-9DACBB116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5" name="Group 8">
              <a:extLst>
                <a:ext uri="{FF2B5EF4-FFF2-40B4-BE49-F238E27FC236}">
                  <a16:creationId xmlns:a16="http://schemas.microsoft.com/office/drawing/2014/main" id="{C16C558A-56F1-487D-BA25-EC14399B0D20}"/>
                </a:ext>
              </a:extLst>
            </p:cNvPr>
            <p:cNvGrpSpPr>
              <a:grpSpLocks/>
            </p:cNvGrpSpPr>
            <p:nvPr/>
          </p:nvGrpSpPr>
          <p:grpSpPr bwMode="auto">
            <a:xfrm>
              <a:off x="8" y="0"/>
              <a:ext cx="5760" cy="4320"/>
              <a:chOff x="672" y="0"/>
              <a:chExt cx="5760" cy="4320"/>
            </a:xfrm>
          </p:grpSpPr>
          <p:pic>
            <p:nvPicPr>
              <p:cNvPr id="3096" name="Picture 9" descr="BD21325_">
                <a:extLst>
                  <a:ext uri="{FF2B5EF4-FFF2-40B4-BE49-F238E27FC236}">
                    <a16:creationId xmlns:a16="http://schemas.microsoft.com/office/drawing/2014/main" id="{C6FA1171-6E89-45C4-87EB-5B5D2A8B1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97" name="Picture 10" descr="BD21325_">
                <a:extLst>
                  <a:ext uri="{FF2B5EF4-FFF2-40B4-BE49-F238E27FC236}">
                    <a16:creationId xmlns:a16="http://schemas.microsoft.com/office/drawing/2014/main" id="{6F4767B8-8A6D-484C-8D63-019A239FF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98" name="Picture 11" descr="BD21325_">
                <a:extLst>
                  <a:ext uri="{FF2B5EF4-FFF2-40B4-BE49-F238E27FC236}">
                    <a16:creationId xmlns:a16="http://schemas.microsoft.com/office/drawing/2014/main" id="{D2CD4499-739A-493B-A090-E6AF23BF6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99" name="Picture 12" descr="BD21325_">
                <a:extLst>
                  <a:ext uri="{FF2B5EF4-FFF2-40B4-BE49-F238E27FC236}">
                    <a16:creationId xmlns:a16="http://schemas.microsoft.com/office/drawing/2014/main" id="{B27231B0-49CC-442D-A2B3-787DE1F29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3077" name="Rectangle 12">
            <a:extLst>
              <a:ext uri="{FF2B5EF4-FFF2-40B4-BE49-F238E27FC236}">
                <a16:creationId xmlns:a16="http://schemas.microsoft.com/office/drawing/2014/main" id="{ADF402CD-CA9A-4EA7-AEC7-FD86A9B3777D}"/>
              </a:ext>
            </a:extLst>
          </p:cNvPr>
          <p:cNvSpPr>
            <a:spLocks noGrp="1" noChangeArrowheads="1"/>
          </p:cNvSpPr>
          <p:nvPr/>
        </p:nvSpPr>
        <p:spPr bwMode="auto">
          <a:xfrm>
            <a:off x="1295400" y="5930900"/>
            <a:ext cx="69199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vi-VN" altLang="vi-VN" sz="4400" b="1">
                <a:solidFill>
                  <a:srgbClr val="9933FF"/>
                </a:solidFill>
                <a:latin typeface="Times New Roman" panose="02020603050405020304" pitchFamily="18" charset="0"/>
                <a:cs typeface="Times New Roman" panose="02020603050405020304" pitchFamily="18" charset="0"/>
              </a:rPr>
              <a:t>  </a:t>
            </a:r>
            <a:r>
              <a:rPr lang="vi-VN" altLang="vi-VN" sz="4400" b="1" i="1">
                <a:solidFill>
                  <a:srgbClr val="00B050"/>
                </a:solidFill>
                <a:latin typeface="Times New Roman" panose="02020603050405020304" pitchFamily="18" charset="0"/>
                <a:cs typeface="Times New Roman" panose="02020603050405020304" pitchFamily="18" charset="0"/>
              </a:rPr>
              <a:t>GV:TRƯƠNG MINH VŨ</a:t>
            </a:r>
            <a:endParaRPr lang="en-US" altLang="vi-VN" sz="4400" b="1" i="1">
              <a:solidFill>
                <a:srgbClr val="00B050"/>
              </a:solidFill>
              <a:latin typeface="Times New Roman" panose="02020603050405020304" pitchFamily="18" charset="0"/>
              <a:cs typeface="Times New Roman" panose="02020603050405020304" pitchFamily="18" charset="0"/>
            </a:endParaRPr>
          </a:p>
        </p:txBody>
      </p:sp>
      <p:grpSp>
        <p:nvGrpSpPr>
          <p:cNvPr id="3078" name="Group 18">
            <a:extLst>
              <a:ext uri="{FF2B5EF4-FFF2-40B4-BE49-F238E27FC236}">
                <a16:creationId xmlns:a16="http://schemas.microsoft.com/office/drawing/2014/main" id="{6038B84D-1E32-40B7-ACDF-E33AD0DCE985}"/>
              </a:ext>
            </a:extLst>
          </p:cNvPr>
          <p:cNvGrpSpPr>
            <a:grpSpLocks/>
          </p:cNvGrpSpPr>
          <p:nvPr/>
        </p:nvGrpSpPr>
        <p:grpSpPr bwMode="auto">
          <a:xfrm>
            <a:off x="787400" y="3560763"/>
            <a:ext cx="1798638" cy="2038350"/>
            <a:chOff x="5225" y="9335"/>
            <a:chExt cx="2520" cy="1750"/>
          </a:xfrm>
        </p:grpSpPr>
        <p:sp>
          <p:nvSpPr>
            <p:cNvPr id="2" name="AutoShape 27" descr="2">
              <a:extLst>
                <a:ext uri="{FF2B5EF4-FFF2-40B4-BE49-F238E27FC236}">
                  <a16:creationId xmlns:a16="http://schemas.microsoft.com/office/drawing/2014/main" id="{D5536848-077D-4628-9D0E-4540AEDC39C4}"/>
                </a:ext>
              </a:extLst>
            </p:cNvPr>
            <p:cNvSpPr>
              <a:spLocks noChangeArrowheads="1"/>
            </p:cNvSpPr>
            <p:nvPr/>
          </p:nvSpPr>
          <p:spPr bwMode="auto">
            <a:xfrm>
              <a:off x="5225" y="10185"/>
              <a:ext cx="2520" cy="900"/>
            </a:xfrm>
            <a:prstGeom prst="wave">
              <a:avLst>
                <a:gd name="adj1" fmla="val 20644"/>
                <a:gd name="adj2" fmla="val 0"/>
              </a:avLst>
            </a:prstGeom>
            <a:blipFill dpi="0" rotWithShape="0">
              <a:blip r:embed="rId5"/>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vi-VN" sz="1350">
                <a:latin typeface="Times New Roman" panose="02020603050405020304" pitchFamily="18" charset="0"/>
              </a:endParaRPr>
            </a:p>
          </p:txBody>
        </p:sp>
        <p:pic>
          <p:nvPicPr>
            <p:cNvPr id="3085" name="Picture 26" descr="cosmoS">
              <a:extLst>
                <a:ext uri="{FF2B5EF4-FFF2-40B4-BE49-F238E27FC236}">
                  <a16:creationId xmlns:a16="http://schemas.microsoft.com/office/drawing/2014/main" id="{4A86E846-5FB4-4BD6-8063-ADC646167D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5" descr="BOOK2">
              <a:extLst>
                <a:ext uri="{FF2B5EF4-FFF2-40B4-BE49-F238E27FC236}">
                  <a16:creationId xmlns:a16="http://schemas.microsoft.com/office/drawing/2014/main" id="{0A7CF0DF-F77C-4C1F-9099-05C9BC6379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4" descr="BOOK1">
              <a:extLst>
                <a:ext uri="{FF2B5EF4-FFF2-40B4-BE49-F238E27FC236}">
                  <a16:creationId xmlns:a16="http://schemas.microsoft.com/office/drawing/2014/main" id="{134BCA59-7538-40EC-8892-80E5A6FA05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3" descr="QUILLPEN">
              <a:extLst>
                <a:ext uri="{FF2B5EF4-FFF2-40B4-BE49-F238E27FC236}">
                  <a16:creationId xmlns:a16="http://schemas.microsoft.com/office/drawing/2014/main" id="{656886C7-CFB3-4145-B450-019BF7B7EF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Text Box 22">
              <a:extLst>
                <a:ext uri="{FF2B5EF4-FFF2-40B4-BE49-F238E27FC236}">
                  <a16:creationId xmlns:a16="http://schemas.microsoft.com/office/drawing/2014/main" id="{CE59A8D7-7BC0-4152-A2FB-E89D2E903FAA}"/>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vi-VN" sz="600" b="1">
                  <a:latin typeface="Times New Roman" panose="02020603050405020304" pitchFamily="18" charset="0"/>
                  <a:cs typeface="Times New Roman" panose="02020603050405020304" pitchFamily="18" charset="0"/>
                </a:rPr>
                <a:t> </a:t>
              </a:r>
              <a:endParaRPr lang="en-US" altLang="vi-VN" sz="3600">
                <a:latin typeface="Times New Roman" panose="02020603050405020304" pitchFamily="18" charset="0"/>
                <a:cs typeface="Times New Roman" panose="02020603050405020304" pitchFamily="18" charset="0"/>
              </a:endParaRPr>
            </a:p>
          </p:txBody>
        </p:sp>
        <p:sp>
          <p:nvSpPr>
            <p:cNvPr id="3090" name="Text Box 21">
              <a:extLst>
                <a:ext uri="{FF2B5EF4-FFF2-40B4-BE49-F238E27FC236}">
                  <a16:creationId xmlns:a16="http://schemas.microsoft.com/office/drawing/2014/main" id="{56DBE274-3F33-4116-901E-D404A8C29408}"/>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3600">
                <a:latin typeface="Times New Roman" panose="02020603050405020304" pitchFamily="18" charset="0"/>
              </a:endParaRPr>
            </a:p>
          </p:txBody>
        </p:sp>
        <p:sp>
          <p:nvSpPr>
            <p:cNvPr id="3091" name="WordArt 20">
              <a:extLst>
                <a:ext uri="{FF2B5EF4-FFF2-40B4-BE49-F238E27FC236}">
                  <a16:creationId xmlns:a16="http://schemas.microsoft.com/office/drawing/2014/main" id="{2626D2AF-7852-467C-8486-4EF4A31A8833}"/>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vi-VN" sz="1500" b="1" kern="10">
                  <a:solidFill>
                    <a:srgbClr val="FFFFFF"/>
                  </a:solidFill>
                  <a:latin typeface="Times New Roman" panose="02020603050405020304" pitchFamily="18" charset="0"/>
                  <a:cs typeface="Times New Roman" panose="02020603050405020304" pitchFamily="18" charset="0"/>
                </a:rPr>
                <a:t>NĂM </a:t>
              </a:r>
            </a:p>
          </p:txBody>
        </p:sp>
        <p:sp>
          <p:nvSpPr>
            <p:cNvPr id="3092" name="Text Box 19">
              <a:extLst>
                <a:ext uri="{FF2B5EF4-FFF2-40B4-BE49-F238E27FC236}">
                  <a16:creationId xmlns:a16="http://schemas.microsoft.com/office/drawing/2014/main" id="{077830F7-A4C2-4045-8588-49870CA66D51}"/>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3600">
                <a:latin typeface="Times New Roman" panose="02020603050405020304" pitchFamily="18" charset="0"/>
              </a:endParaRPr>
            </a:p>
          </p:txBody>
        </p:sp>
      </p:grpSp>
      <p:pic>
        <p:nvPicPr>
          <p:cNvPr id="3079" name="Picture 21">
            <a:extLst>
              <a:ext uri="{FF2B5EF4-FFF2-40B4-BE49-F238E27FC236}">
                <a16:creationId xmlns:a16="http://schemas.microsoft.com/office/drawing/2014/main" id="{580ED9AC-37B6-4554-A131-95E5E44DD08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824288"/>
            <a:ext cx="2601913"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12">
            <a:extLst>
              <a:ext uri="{FF2B5EF4-FFF2-40B4-BE49-F238E27FC236}">
                <a16:creationId xmlns:a16="http://schemas.microsoft.com/office/drawing/2014/main" id="{AE7AB8C5-72A7-42B2-811A-1FB3A064A9FF}"/>
              </a:ext>
            </a:extLst>
          </p:cNvPr>
          <p:cNvSpPr>
            <a:spLocks noGrp="1" noChangeArrowheads="1"/>
          </p:cNvSpPr>
          <p:nvPr/>
        </p:nvSpPr>
        <p:spPr bwMode="auto">
          <a:xfrm>
            <a:off x="1511300" y="5030788"/>
            <a:ext cx="6400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endParaRPr lang="en-US" altLang="vi-VN" sz="3300" b="1">
              <a:solidFill>
                <a:srgbClr val="9933FF"/>
              </a:solidFill>
              <a:latin typeface="Times New Roman" panose="02020603050405020304" pitchFamily="18" charset="0"/>
              <a:cs typeface="Times New Roman" panose="02020603050405020304" pitchFamily="18" charset="0"/>
            </a:endParaRPr>
          </a:p>
        </p:txBody>
      </p:sp>
      <p:sp>
        <p:nvSpPr>
          <p:cNvPr id="2057" name="Rectangle 12">
            <a:extLst>
              <a:ext uri="{FF2B5EF4-FFF2-40B4-BE49-F238E27FC236}">
                <a16:creationId xmlns:a16="http://schemas.microsoft.com/office/drawing/2014/main" id="{F3ACD015-F833-49A7-8C7E-E48F2C2CEEDA}"/>
              </a:ext>
            </a:extLst>
          </p:cNvPr>
          <p:cNvSpPr>
            <a:spLocks noGrp="1" noChangeArrowheads="1"/>
          </p:cNvSpPr>
          <p:nvPr/>
        </p:nvSpPr>
        <p:spPr bwMode="auto">
          <a:xfrm>
            <a:off x="877888" y="661988"/>
            <a:ext cx="75914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en-US" altLang="vi-VN" sz="3600" b="1">
                <a:solidFill>
                  <a:srgbClr val="9933FF"/>
                </a:solidFill>
                <a:latin typeface="Times New Roman" panose="02020603050405020304" pitchFamily="18" charset="0"/>
                <a:cs typeface="Times New Roman" panose="02020603050405020304" pitchFamily="18" charset="0"/>
              </a:rPr>
              <a:t>    </a:t>
            </a:r>
            <a:r>
              <a:rPr lang="en-US" altLang="vi-VN" sz="3600" b="1">
                <a:solidFill>
                  <a:srgbClr val="FF0000"/>
                </a:solidFill>
                <a:latin typeface="Times New Roman" panose="02020603050405020304" pitchFamily="18" charset="0"/>
                <a:cs typeface="Times New Roman" panose="02020603050405020304" pitchFamily="18" charset="0"/>
              </a:rPr>
              <a:t>TRƯỜNG TIỂU HỌC </a:t>
            </a:r>
            <a:r>
              <a:rPr lang="vi-VN" altLang="vi-VN" sz="3600" b="1">
                <a:solidFill>
                  <a:srgbClr val="FF0000"/>
                </a:solidFill>
                <a:latin typeface="Times New Roman" panose="02020603050405020304" pitchFamily="18" charset="0"/>
                <a:cs typeface="Times New Roman" panose="02020603050405020304" pitchFamily="18" charset="0"/>
              </a:rPr>
              <a:t>HÒA MỸ 1</a:t>
            </a:r>
            <a:endParaRPr lang="en-US" altLang="vi-VN" sz="3600" b="1">
              <a:solidFill>
                <a:srgbClr val="FF0000"/>
              </a:solidFill>
              <a:latin typeface="Times New Roman" panose="02020603050405020304" pitchFamily="18" charset="0"/>
              <a:cs typeface="Times New Roman" panose="02020603050405020304" pitchFamily="18" charset="0"/>
            </a:endParaRPr>
          </a:p>
        </p:txBody>
      </p:sp>
      <p:pic>
        <p:nvPicPr>
          <p:cNvPr id="3082" name="Picture 22">
            <a:extLst>
              <a:ext uri="{FF2B5EF4-FFF2-40B4-BE49-F238E27FC236}">
                <a16:creationId xmlns:a16="http://schemas.microsoft.com/office/drawing/2014/main" id="{013CCF55-AF5D-47A7-8FC8-2F5E59920E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 y="858838"/>
            <a:ext cx="192246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1">
            <a:extLst>
              <a:ext uri="{FF2B5EF4-FFF2-40B4-BE49-F238E27FC236}">
                <a16:creationId xmlns:a16="http://schemas.microsoft.com/office/drawing/2014/main" id="{392A34DA-B0A2-44EE-BC6B-22225EC2B0E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99175" y="3821113"/>
            <a:ext cx="2601913"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7">
                                            <p:txEl>
                                              <p:pRg st="0" end="0"/>
                                            </p:txEl>
                                          </p:spTgt>
                                        </p:tgtEl>
                                        <p:attrNameLst>
                                          <p:attrName>style.visibility</p:attrName>
                                        </p:attrNameLst>
                                      </p:cBhvr>
                                      <p:to>
                                        <p:strVal val="visible"/>
                                      </p:to>
                                    </p:set>
                                    <p:anim calcmode="lin" valueType="num">
                                      <p:cBhvr additive="base">
                                        <p:cTn id="7" dur="500" fill="hold"/>
                                        <p:tgtEl>
                                          <p:spTgt spid="20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mazing Vietnam: Êm đềm Cồn Hến Vĩ Dạ xưa">
            <a:extLst>
              <a:ext uri="{FF2B5EF4-FFF2-40B4-BE49-F238E27FC236}">
                <a16:creationId xmlns:a16="http://schemas.microsoft.com/office/drawing/2014/main" id="{0847D115-BF6B-4D50-99F8-1CDA7E95E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47545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Huế] Cồn Hến - &amp;quot;Tả Thanh Long&amp;quot; Của Kinh Thành Huế - Khám Phá Di Sản - Dấu  ấn Di Sản Thế Giới ở Việt Nam">
            <a:extLst>
              <a:ext uri="{FF2B5EF4-FFF2-40B4-BE49-F238E27FC236}">
                <a16:creationId xmlns:a16="http://schemas.microsoft.com/office/drawing/2014/main" id="{822DA51E-EBE2-42C9-9F87-0B522AE29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3467100"/>
            <a:ext cx="4359275"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Tả dòng sông quê hương em [ngắn nhất] - Dehoctot.Edu.vn">
            <a:extLst>
              <a:ext uri="{FF2B5EF4-FFF2-40B4-BE49-F238E27FC236}">
                <a16:creationId xmlns:a16="http://schemas.microsoft.com/office/drawing/2014/main" id="{D290A832-2AF9-445B-BCA1-26BF311C7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25" y="3467100"/>
            <a:ext cx="3940175"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4617F14-BB1D-440B-A644-5B408A23D862}"/>
              </a:ext>
            </a:extLst>
          </p:cNvPr>
          <p:cNvSpPr txBox="1"/>
          <p:nvPr/>
        </p:nvSpPr>
        <p:spPr>
          <a:xfrm>
            <a:off x="76200" y="1484313"/>
            <a:ext cx="2119313" cy="46037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none">
            <a:spAutoFit/>
          </a:bodyPr>
          <a:lstStyle/>
          <a:p>
            <a:pPr algn="ctr">
              <a:defRPr/>
            </a:pPr>
            <a:r>
              <a:rPr lang="en-US" sz="2400" dirty="0" err="1">
                <a:solidFill>
                  <a:srgbClr val="FF0000"/>
                </a:solidFill>
              </a:rPr>
              <a:t>Xóm</a:t>
            </a:r>
            <a:r>
              <a:rPr lang="en-US" sz="2400" dirty="0">
                <a:solidFill>
                  <a:srgbClr val="FF0000"/>
                </a:solidFill>
              </a:rPr>
              <a:t> </a:t>
            </a:r>
            <a:r>
              <a:rPr lang="en-US" sz="2400" dirty="0" err="1">
                <a:solidFill>
                  <a:srgbClr val="FF0000"/>
                </a:solidFill>
              </a:rPr>
              <a:t>Cồn</a:t>
            </a:r>
            <a:r>
              <a:rPr lang="en-US" sz="2400" dirty="0">
                <a:solidFill>
                  <a:srgbClr val="FF0000"/>
                </a:solidFill>
              </a:rPr>
              <a:t> </a:t>
            </a:r>
            <a:r>
              <a:rPr lang="en-US" sz="2400" dirty="0" err="1">
                <a:solidFill>
                  <a:srgbClr val="FF0000"/>
                </a:solidFill>
              </a:rPr>
              <a:t>Hến</a:t>
            </a:r>
            <a:endParaRPr lang="en-US" sz="24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A3336280-FA81-48A0-85D7-A409580BE8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8DCDCDE0-82F1-4164-B4C3-C74B7AFA114C}"/>
              </a:ext>
            </a:extLst>
          </p:cNvPr>
          <p:cNvSpPr txBox="1">
            <a:spLocks noChangeArrowheads="1"/>
          </p:cNvSpPr>
          <p:nvPr/>
        </p:nvSpPr>
        <p:spPr bwMode="auto">
          <a:xfrm>
            <a:off x="-6350" y="0"/>
            <a:ext cx="51054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Hoàng hôn trên sông Hương</a:t>
            </a:r>
          </a:p>
          <a:p>
            <a:pPr algn="just" eaLnBrk="1" hangingPunct="1">
              <a:spcBef>
                <a:spcPct val="0"/>
              </a:spcBef>
              <a:buFontTx/>
              <a:buNone/>
            </a:pPr>
            <a:r>
              <a:rPr lang="en-US" altLang="en-US" sz="2000">
                <a:latin typeface="Times New Roman" panose="02020603050405020304" pitchFamily="18" charset="0"/>
              </a:rPr>
              <a:t>       </a:t>
            </a:r>
            <a:r>
              <a:rPr lang="en-US" altLang="en-US" sz="1500">
                <a:latin typeface="Times New Roman" panose="02020603050405020304" pitchFamily="18" charset="0"/>
              </a:rPr>
              <a:t>Cuối buổi chiều, Huế thường trở về trong một vẻ yên tĩnh lạ lùng, đến nỗi tôi cảm thấy hình như có một cái gì đang lắng xuống thêm một chút nữa trong thành phố hằng ngày đã rất yên tĩnh này. </a:t>
            </a:r>
            <a:endParaRPr lang="vi-VN" altLang="en-US" sz="1500">
              <a:latin typeface="Times New Roman" panose="02020603050405020304" pitchFamily="18" charset="0"/>
            </a:endParaRPr>
          </a:p>
          <a:p>
            <a:pPr algn="just" eaLnBrk="1" hangingPunct="1">
              <a:spcBef>
                <a:spcPct val="0"/>
              </a:spcBef>
              <a:buFontTx/>
              <a:buNone/>
            </a:pPr>
            <a:endParaRPr lang="en-US" altLang="en-US" sz="1500">
              <a:latin typeface="Times New Roman" panose="02020603050405020304" pitchFamily="18" charset="0"/>
            </a:endParaRPr>
          </a:p>
          <a:p>
            <a:pPr algn="just" eaLnBrk="1" hangingPunct="1">
              <a:spcBef>
                <a:spcPct val="0"/>
              </a:spcBef>
              <a:buFontTx/>
              <a:buNone/>
            </a:pPr>
            <a:r>
              <a:rPr lang="en-US" altLang="en-US" sz="1500">
                <a:latin typeface="Times New Roman" panose="02020603050405020304" pitchFamily="18" charset="0"/>
              </a:rPr>
              <a:t>       Mùa thu, gió thổi mây về phía cửa sông, mặt nước phía dưới cầu Tràng Tiền đen sẫm lại, trong khi phía trên này lên mãi gần Kim Long, mặt sông sáng màu ngọc lam in những vệt mây hồng rực rỡ của trời chiều. Hình như con sông Hương rất nhạy cảm với ánh sáng nên đến lúc tối hẳn, đứng trên cầu chăm chú nhìn xuống, người ta vẫn còn thấy những mảng sắc mơ hồng ửng lên như một thứ ảo giác trên mặt nước tối thẳm. Phố ít người, con đường ven sông như dài thêm ra dưới vòm lá xanh của hai hàng cây.</a:t>
            </a:r>
            <a:endParaRPr lang="vi-VN" altLang="en-US" sz="1500">
              <a:latin typeface="Times New Roman" panose="02020603050405020304" pitchFamily="18" charset="0"/>
            </a:endParaRPr>
          </a:p>
          <a:p>
            <a:pPr algn="just" eaLnBrk="1" hangingPunct="1">
              <a:spcBef>
                <a:spcPct val="0"/>
              </a:spcBef>
              <a:buFontTx/>
              <a:buNone/>
            </a:pPr>
            <a:endParaRPr lang="en-US" altLang="en-US" sz="1500">
              <a:latin typeface="Times New Roman" panose="02020603050405020304" pitchFamily="18" charset="0"/>
            </a:endParaRPr>
          </a:p>
          <a:p>
            <a:pPr algn="just" eaLnBrk="1" hangingPunct="1">
              <a:spcBef>
                <a:spcPct val="0"/>
              </a:spcBef>
              <a:buFontTx/>
              <a:buNone/>
            </a:pPr>
            <a:r>
              <a:rPr lang="en-US" altLang="en-US" sz="1500">
                <a:latin typeface="Times New Roman" panose="02020603050405020304" pitchFamily="18" charset="0"/>
              </a:rPr>
              <a:t>       Phía bên sông, xóm Cồn Hến nấu cơm chiều, thả khói nghi ngút cả một vùng tre trúc. Đâu đó, từ sau khúc quanh vắng lặng của dòng sông, tiếng lanh canh của thuyền chài gỡ những mẻ cá cuối cùng truyền đi trên mặt nước, khiến mặt sông nghe như rộng hơn. Và khi dãy đèn bên đường bắt đầu thắp lên những quả tròn màu tím nhạt, chuyển dần sang màu xanh lá cây và cuối cùng nở bung ra trong màu trắng soi rõ mặt người qua lại thì khoảnh khắc yên tĩnh của buổi chiều cũng chấm dứt.</a:t>
            </a:r>
            <a:endParaRPr lang="vi-VN" altLang="en-US" sz="1500">
              <a:latin typeface="Times New Roman" panose="02020603050405020304" pitchFamily="18" charset="0"/>
            </a:endParaRPr>
          </a:p>
          <a:p>
            <a:pPr algn="just" eaLnBrk="1" hangingPunct="1">
              <a:spcBef>
                <a:spcPct val="0"/>
              </a:spcBef>
              <a:buFontTx/>
              <a:buNone/>
            </a:pPr>
            <a:endParaRPr lang="en-US" altLang="en-US" sz="1500">
              <a:latin typeface="Times New Roman" panose="02020603050405020304" pitchFamily="18" charset="0"/>
            </a:endParaRPr>
          </a:p>
          <a:p>
            <a:pPr algn="just" eaLnBrk="1" hangingPunct="1">
              <a:spcBef>
                <a:spcPct val="0"/>
              </a:spcBef>
              <a:buFontTx/>
              <a:buNone/>
            </a:pPr>
            <a:r>
              <a:rPr lang="en-US" altLang="en-US" sz="1500">
                <a:latin typeface="Times New Roman" panose="02020603050405020304" pitchFamily="18" charset="0"/>
              </a:rPr>
              <a:t>   Huế thức dậy trong một nhịp chuyển động mới, đi vào cuộc sống ban đầu của nó.</a:t>
            </a:r>
          </a:p>
          <a:p>
            <a:pPr algn="r" eaLnBrk="1" hangingPunct="1">
              <a:spcBef>
                <a:spcPct val="0"/>
              </a:spcBef>
              <a:buFontTx/>
              <a:buNone/>
            </a:pPr>
            <a:r>
              <a:rPr lang="en-US" altLang="en-US" sz="1500" i="1">
                <a:latin typeface="Times New Roman" panose="02020603050405020304" pitchFamily="18" charset="0"/>
              </a:rPr>
              <a:t>Theo</a:t>
            </a:r>
            <a:r>
              <a:rPr lang="en-US" altLang="en-US" sz="1500">
                <a:latin typeface="Times New Roman" panose="02020603050405020304" pitchFamily="18" charset="0"/>
              </a:rPr>
              <a:t> </a:t>
            </a:r>
            <a:r>
              <a:rPr lang="en-US" altLang="en-US" sz="1200">
                <a:latin typeface="Times New Roman" panose="02020603050405020304" pitchFamily="18" charset="0"/>
              </a:rPr>
              <a:t>HOÀNG PHỦ NGỌC TƯỜNG</a:t>
            </a:r>
          </a:p>
        </p:txBody>
      </p:sp>
      <p:sp>
        <p:nvSpPr>
          <p:cNvPr id="6" name="Text Box 8">
            <a:extLst>
              <a:ext uri="{FF2B5EF4-FFF2-40B4-BE49-F238E27FC236}">
                <a16:creationId xmlns:a16="http://schemas.microsoft.com/office/drawing/2014/main" id="{016857BA-F5AA-4339-8291-C56C945AB463}"/>
              </a:ext>
            </a:extLst>
          </p:cNvPr>
          <p:cNvSpPr txBox="1">
            <a:spLocks noChangeArrowheads="1"/>
          </p:cNvSpPr>
          <p:nvPr/>
        </p:nvSpPr>
        <p:spPr bwMode="auto">
          <a:xfrm>
            <a:off x="0" y="304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FF0000"/>
                </a:solidFill>
                <a:latin typeface="Times New Roman" panose="02020603050405020304" pitchFamily="18" charset="0"/>
              </a:rPr>
              <a:t>(1)</a:t>
            </a:r>
            <a:endParaRPr lang="en-US" altLang="en-US" sz="1800" b="1">
              <a:solidFill>
                <a:srgbClr val="FF0000"/>
              </a:solidFill>
              <a:latin typeface="Times New Roman" panose="02020603050405020304" pitchFamily="18" charset="0"/>
            </a:endParaRPr>
          </a:p>
        </p:txBody>
      </p:sp>
      <p:sp>
        <p:nvSpPr>
          <p:cNvPr id="7" name="Text Box 8">
            <a:extLst>
              <a:ext uri="{FF2B5EF4-FFF2-40B4-BE49-F238E27FC236}">
                <a16:creationId xmlns:a16="http://schemas.microsoft.com/office/drawing/2014/main" id="{EC900C93-57B1-4426-A4A1-967C39D9D4D5}"/>
              </a:ext>
            </a:extLst>
          </p:cNvPr>
          <p:cNvSpPr txBox="1">
            <a:spLocks noChangeArrowheads="1"/>
          </p:cNvSpPr>
          <p:nvPr/>
        </p:nvSpPr>
        <p:spPr bwMode="auto">
          <a:xfrm>
            <a:off x="-6350" y="1447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FF0000"/>
                </a:solidFill>
                <a:latin typeface="Times New Roman" panose="02020603050405020304" pitchFamily="18" charset="0"/>
              </a:rPr>
              <a:t>(2)</a:t>
            </a:r>
            <a:endParaRPr lang="en-US" altLang="en-US" sz="1800" b="1">
              <a:solidFill>
                <a:srgbClr val="FF0000"/>
              </a:solidFill>
              <a:latin typeface="Times New Roman" panose="02020603050405020304" pitchFamily="18" charset="0"/>
            </a:endParaRPr>
          </a:p>
        </p:txBody>
      </p:sp>
      <p:sp>
        <p:nvSpPr>
          <p:cNvPr id="8" name="Text Box 8">
            <a:extLst>
              <a:ext uri="{FF2B5EF4-FFF2-40B4-BE49-F238E27FC236}">
                <a16:creationId xmlns:a16="http://schemas.microsoft.com/office/drawing/2014/main" id="{3A9018DC-7588-4139-9CE3-4AA66D375D8C}"/>
              </a:ext>
            </a:extLst>
          </p:cNvPr>
          <p:cNvSpPr txBox="1">
            <a:spLocks noChangeArrowheads="1"/>
          </p:cNvSpPr>
          <p:nvPr/>
        </p:nvSpPr>
        <p:spPr bwMode="auto">
          <a:xfrm>
            <a:off x="-61913" y="3683000"/>
            <a:ext cx="60960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FF0000"/>
                </a:solidFill>
                <a:latin typeface="Times New Roman" panose="02020603050405020304" pitchFamily="18" charset="0"/>
              </a:rPr>
              <a:t>(3)</a:t>
            </a:r>
            <a:endParaRPr lang="en-US" altLang="en-US" sz="1800" b="1">
              <a:solidFill>
                <a:srgbClr val="FF0000"/>
              </a:solidFill>
              <a:latin typeface="Times New Roman" panose="02020603050405020304" pitchFamily="18" charset="0"/>
            </a:endParaRPr>
          </a:p>
        </p:txBody>
      </p:sp>
      <p:sp>
        <p:nvSpPr>
          <p:cNvPr id="9" name="Text Box 8">
            <a:extLst>
              <a:ext uri="{FF2B5EF4-FFF2-40B4-BE49-F238E27FC236}">
                <a16:creationId xmlns:a16="http://schemas.microsoft.com/office/drawing/2014/main" id="{1C3784BF-0C64-46C6-9118-A5CD316B44BD}"/>
              </a:ext>
            </a:extLst>
          </p:cNvPr>
          <p:cNvSpPr txBox="1">
            <a:spLocks noChangeArrowheads="1"/>
          </p:cNvSpPr>
          <p:nvPr/>
        </p:nvSpPr>
        <p:spPr bwMode="auto">
          <a:xfrm>
            <a:off x="-152400" y="56880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FF0000"/>
                </a:solidFill>
                <a:latin typeface="Times New Roman" panose="02020603050405020304" pitchFamily="18" charset="0"/>
              </a:rPr>
              <a:t>(4)</a:t>
            </a:r>
            <a:endParaRPr lang="en-US" altLang="en-US" sz="1800" b="1">
              <a:solidFill>
                <a:srgbClr val="FF0000"/>
              </a:solidFill>
              <a:latin typeface="Times New Roman" panose="02020603050405020304" pitchFamily="18" charset="0"/>
            </a:endParaRPr>
          </a:p>
        </p:txBody>
      </p:sp>
      <p:sp>
        <p:nvSpPr>
          <p:cNvPr id="2" name="Round Diagonal Corner Rectangle 1">
            <a:extLst>
              <a:ext uri="{FF2B5EF4-FFF2-40B4-BE49-F238E27FC236}">
                <a16:creationId xmlns:a16="http://schemas.microsoft.com/office/drawing/2014/main" id="{757669BB-00A4-484F-ACF6-FD4EF1F14066}"/>
              </a:ext>
            </a:extLst>
          </p:cNvPr>
          <p:cNvSpPr/>
          <p:nvPr/>
        </p:nvSpPr>
        <p:spPr>
          <a:xfrm>
            <a:off x="5154613" y="457200"/>
            <a:ext cx="3989387" cy="5203825"/>
          </a:xfrm>
          <a:prstGeom prst="round2DiagRect">
            <a:avLst/>
          </a:prstGeom>
        </p:spPr>
        <p:style>
          <a:lnRef idx="1">
            <a:schemeClr val="accent1"/>
          </a:lnRef>
          <a:fillRef idx="2">
            <a:schemeClr val="accent1"/>
          </a:fillRef>
          <a:effectRef idx="1">
            <a:schemeClr val="accent1"/>
          </a:effectRef>
          <a:fontRef idx="minor">
            <a:schemeClr val="dk1"/>
          </a:fontRef>
        </p:style>
        <p:txBody>
          <a:bodyPr anchor="ct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just" eaLnBrk="1" hangingPunct="1">
              <a:defRPr/>
            </a:pPr>
            <a:r>
              <a:rPr lang="vi-VN" altLang="en-US" sz="3200" b="1" dirty="0">
                <a:solidFill>
                  <a:srgbClr val="002060"/>
                </a:solidFill>
              </a:rPr>
              <a:t>+ Tìm các phần </a:t>
            </a:r>
            <a:r>
              <a:rPr lang="vi-VN" altLang="en-US" sz="3200" b="1" i="1" dirty="0">
                <a:solidFill>
                  <a:srgbClr val="002060"/>
                </a:solidFill>
              </a:rPr>
              <a:t>: Mở bài, thân bài, kết bài</a:t>
            </a:r>
            <a:endParaRPr lang="en-US" altLang="en-US" sz="3200" b="1" i="1" dirty="0">
              <a:solidFill>
                <a:srgbClr val="002060"/>
              </a:solidFill>
            </a:endParaRPr>
          </a:p>
          <a:p>
            <a:pPr algn="just" eaLnBrk="1" hangingPunct="1">
              <a:defRPr/>
            </a:pPr>
            <a:endParaRPr lang="en-US" altLang="en-US" sz="3200" b="1" dirty="0">
              <a:solidFill>
                <a:srgbClr val="002060"/>
              </a:solidFill>
            </a:endParaRPr>
          </a:p>
          <a:p>
            <a:pPr algn="just" eaLnBrk="1" hangingPunct="1">
              <a:defRPr/>
            </a:pPr>
            <a:r>
              <a:rPr lang="vi-VN" altLang="en-US" sz="3200" b="1" dirty="0">
                <a:solidFill>
                  <a:srgbClr val="002060"/>
                </a:solidFill>
              </a:rPr>
              <a:t>+ Xác định nội dung của từng phần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64E478E-7263-4F44-828C-EED898DC222E}"/>
              </a:ext>
            </a:extLst>
          </p:cNvPr>
          <p:cNvSpPr>
            <a:spLocks noGrp="1" noChangeArrowheads="1"/>
          </p:cNvSpPr>
          <p:nvPr>
            <p:ph type="title"/>
          </p:nvPr>
        </p:nvSpPr>
        <p:spPr/>
        <p:txBody>
          <a:bodyPr/>
          <a:lstStyle/>
          <a:p>
            <a:endParaRPr lang="en-US" altLang="en-US"/>
          </a:p>
        </p:txBody>
      </p:sp>
      <p:pic>
        <p:nvPicPr>
          <p:cNvPr id="14339" name="Picture 3">
            <a:extLst>
              <a:ext uri="{FF2B5EF4-FFF2-40B4-BE49-F238E27FC236}">
                <a16:creationId xmlns:a16="http://schemas.microsoft.com/office/drawing/2014/main" id="{0678F956-517B-4635-90D5-5509BFC170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14340" name="Picture 4">
            <a:extLst>
              <a:ext uri="{FF2B5EF4-FFF2-40B4-BE49-F238E27FC236}">
                <a16:creationId xmlns:a16="http://schemas.microsoft.com/office/drawing/2014/main" id="{76B7AE76-3FDD-4043-9408-BE3679675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2388"/>
            <a:ext cx="4846638"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a:extLst>
              <a:ext uri="{FF2B5EF4-FFF2-40B4-BE49-F238E27FC236}">
                <a16:creationId xmlns:a16="http://schemas.microsoft.com/office/drawing/2014/main" id="{DE02C27C-2B67-4C2A-B60E-A3B9DCEA3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450" y="465138"/>
            <a:ext cx="25558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a:extLst>
              <a:ext uri="{FF2B5EF4-FFF2-40B4-BE49-F238E27FC236}">
                <a16:creationId xmlns:a16="http://schemas.microsoft.com/office/drawing/2014/main" id="{81F73A7B-72EA-4CFE-944B-621872B98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025" y="1676400"/>
            <a:ext cx="28575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a:extLst>
              <a:ext uri="{FF2B5EF4-FFF2-40B4-BE49-F238E27FC236}">
                <a16:creationId xmlns:a16="http://schemas.microsoft.com/office/drawing/2014/main" id="{862F743F-468A-490C-9C8C-536CB845CA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7763" y="5762625"/>
            <a:ext cx="195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3">
            <a:extLst>
              <a:ext uri="{FF2B5EF4-FFF2-40B4-BE49-F238E27FC236}">
                <a16:creationId xmlns:a16="http://schemas.microsoft.com/office/drawing/2014/main" id="{3ED95A2D-D2EC-4448-A1DF-E02582AAEE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9688" y="665163"/>
            <a:ext cx="367665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15">
            <a:extLst>
              <a:ext uri="{FF2B5EF4-FFF2-40B4-BE49-F238E27FC236}">
                <a16:creationId xmlns:a16="http://schemas.microsoft.com/office/drawing/2014/main" id="{FF2B0EAD-15B4-40B2-BEEE-86942AA3AB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7763" y="2051050"/>
            <a:ext cx="40481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16">
            <a:extLst>
              <a:ext uri="{FF2B5EF4-FFF2-40B4-BE49-F238E27FC236}">
                <a16:creationId xmlns:a16="http://schemas.microsoft.com/office/drawing/2014/main" id="{2B533046-EEE9-4DCF-8056-AF8B03D6FA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7763" y="3648075"/>
            <a:ext cx="418623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8">
            <a:extLst>
              <a:ext uri="{FF2B5EF4-FFF2-40B4-BE49-F238E27FC236}">
                <a16:creationId xmlns:a16="http://schemas.microsoft.com/office/drawing/2014/main" id="{20A69A8B-C7EC-4B8B-9415-BA515702E2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9675" y="6037263"/>
            <a:ext cx="4084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8">
            <a:extLst>
              <a:ext uri="{FF2B5EF4-FFF2-40B4-BE49-F238E27FC236}">
                <a16:creationId xmlns:a16="http://schemas.microsoft.com/office/drawing/2014/main" id="{D418CD6A-212B-4526-AB70-09870568F719}"/>
              </a:ext>
            </a:extLst>
          </p:cNvPr>
          <p:cNvSpPr txBox="1">
            <a:spLocks noChangeArrowheads="1"/>
          </p:cNvSpPr>
          <p:nvPr/>
        </p:nvSpPr>
        <p:spPr bwMode="auto">
          <a:xfrm>
            <a:off x="0" y="304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FF0000"/>
                </a:solidFill>
                <a:latin typeface="Times New Roman" panose="02020603050405020304" pitchFamily="18" charset="0"/>
              </a:rPr>
              <a:t>(1)</a:t>
            </a:r>
            <a:endParaRPr lang="en-US" altLang="en-US" sz="1800" b="1">
              <a:solidFill>
                <a:srgbClr val="FF0000"/>
              </a:solidFill>
              <a:latin typeface="Times New Roman" panose="02020603050405020304" pitchFamily="18" charset="0"/>
            </a:endParaRPr>
          </a:p>
        </p:txBody>
      </p:sp>
      <p:sp>
        <p:nvSpPr>
          <p:cNvPr id="14349" name="Text Box 8">
            <a:extLst>
              <a:ext uri="{FF2B5EF4-FFF2-40B4-BE49-F238E27FC236}">
                <a16:creationId xmlns:a16="http://schemas.microsoft.com/office/drawing/2014/main" id="{4A0D38A4-F9EC-4DAB-B4E8-BE6EE1E2C8B9}"/>
              </a:ext>
            </a:extLst>
          </p:cNvPr>
          <p:cNvSpPr txBox="1">
            <a:spLocks noChangeArrowheads="1"/>
          </p:cNvSpPr>
          <p:nvPr/>
        </p:nvSpPr>
        <p:spPr bwMode="auto">
          <a:xfrm>
            <a:off x="-6350" y="1447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FF0000"/>
                </a:solidFill>
                <a:latin typeface="Times New Roman" panose="02020603050405020304" pitchFamily="18" charset="0"/>
              </a:rPr>
              <a:t>(2)</a:t>
            </a:r>
            <a:endParaRPr lang="en-US" altLang="en-US" sz="1800" b="1">
              <a:solidFill>
                <a:srgbClr val="FF0000"/>
              </a:solidFill>
              <a:latin typeface="Times New Roman" panose="02020603050405020304" pitchFamily="18" charset="0"/>
            </a:endParaRPr>
          </a:p>
        </p:txBody>
      </p:sp>
      <p:sp>
        <p:nvSpPr>
          <p:cNvPr id="14350" name="Text Box 8">
            <a:extLst>
              <a:ext uri="{FF2B5EF4-FFF2-40B4-BE49-F238E27FC236}">
                <a16:creationId xmlns:a16="http://schemas.microsoft.com/office/drawing/2014/main" id="{F6BFA1F0-7AD9-4F7A-B3F0-0870734CB8BA}"/>
              </a:ext>
            </a:extLst>
          </p:cNvPr>
          <p:cNvSpPr txBox="1">
            <a:spLocks noChangeArrowheads="1"/>
          </p:cNvSpPr>
          <p:nvPr/>
        </p:nvSpPr>
        <p:spPr bwMode="auto">
          <a:xfrm>
            <a:off x="-61913" y="3683000"/>
            <a:ext cx="60960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FF0000"/>
                </a:solidFill>
                <a:latin typeface="Times New Roman" panose="02020603050405020304" pitchFamily="18" charset="0"/>
              </a:rPr>
              <a:t>(3)</a:t>
            </a:r>
            <a:endParaRPr lang="en-US" altLang="en-US" sz="1800" b="1">
              <a:solidFill>
                <a:srgbClr val="FF0000"/>
              </a:solidFill>
              <a:latin typeface="Times New Roman" panose="02020603050405020304" pitchFamily="18" charset="0"/>
            </a:endParaRPr>
          </a:p>
        </p:txBody>
      </p:sp>
      <p:sp>
        <p:nvSpPr>
          <p:cNvPr id="14351" name="Text Box 8">
            <a:extLst>
              <a:ext uri="{FF2B5EF4-FFF2-40B4-BE49-F238E27FC236}">
                <a16:creationId xmlns:a16="http://schemas.microsoft.com/office/drawing/2014/main" id="{2803BE07-5893-4FDE-B40E-7F654EAFD142}"/>
              </a:ext>
            </a:extLst>
          </p:cNvPr>
          <p:cNvSpPr txBox="1">
            <a:spLocks noChangeArrowheads="1"/>
          </p:cNvSpPr>
          <p:nvPr/>
        </p:nvSpPr>
        <p:spPr bwMode="auto">
          <a:xfrm>
            <a:off x="-152400" y="56880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1800" b="1">
                <a:solidFill>
                  <a:srgbClr val="FF0000"/>
                </a:solidFill>
                <a:latin typeface="Times New Roman" panose="02020603050405020304" pitchFamily="18" charset="0"/>
              </a:rPr>
              <a:t>(4)</a:t>
            </a:r>
            <a:endParaRPr lang="en-US" altLang="en-US" sz="1800" b="1">
              <a:solidFill>
                <a:srgbClr val="FF0000"/>
              </a:solidFill>
              <a:latin typeface="Times New Roman" panose="02020603050405020304" pitchFamily="18" charset="0"/>
            </a:endParaRPr>
          </a:p>
        </p:txBody>
      </p:sp>
      <p:sp>
        <p:nvSpPr>
          <p:cNvPr id="2" name="TextBox 1">
            <a:extLst>
              <a:ext uri="{FF2B5EF4-FFF2-40B4-BE49-F238E27FC236}">
                <a16:creationId xmlns:a16="http://schemas.microsoft.com/office/drawing/2014/main" id="{CE2ED085-BF97-42C0-82C0-657424B5C4C1}"/>
              </a:ext>
            </a:extLst>
          </p:cNvPr>
          <p:cNvSpPr txBox="1">
            <a:spLocks noChangeArrowheads="1"/>
          </p:cNvSpPr>
          <p:nvPr/>
        </p:nvSpPr>
        <p:spPr bwMode="auto">
          <a:xfrm>
            <a:off x="5203825" y="309563"/>
            <a:ext cx="1120775" cy="400050"/>
          </a:xfrm>
          <a:prstGeom prst="rect">
            <a:avLst/>
          </a:prstGeom>
          <a:solidFill>
            <a:srgbClr val="FFFF00"/>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FF0000"/>
                </a:solidFill>
              </a:rPr>
              <a:t>Mở bài: </a:t>
            </a:r>
          </a:p>
        </p:txBody>
      </p:sp>
      <p:sp>
        <p:nvSpPr>
          <p:cNvPr id="24" name="TextBox 23">
            <a:extLst>
              <a:ext uri="{FF2B5EF4-FFF2-40B4-BE49-F238E27FC236}">
                <a16:creationId xmlns:a16="http://schemas.microsoft.com/office/drawing/2014/main" id="{62251CCE-6C8D-408C-BC5F-2B04B30086B7}"/>
              </a:ext>
            </a:extLst>
          </p:cNvPr>
          <p:cNvSpPr txBox="1">
            <a:spLocks noChangeArrowheads="1"/>
          </p:cNvSpPr>
          <p:nvPr/>
        </p:nvSpPr>
        <p:spPr bwMode="auto">
          <a:xfrm>
            <a:off x="5203825" y="1617663"/>
            <a:ext cx="1323975" cy="400050"/>
          </a:xfrm>
          <a:prstGeom prst="rect">
            <a:avLst/>
          </a:prstGeom>
          <a:solidFill>
            <a:srgbClr val="FFFF00"/>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FF0000"/>
                </a:solidFill>
              </a:rPr>
              <a:t>Thân bài: </a:t>
            </a:r>
          </a:p>
        </p:txBody>
      </p:sp>
      <p:sp>
        <p:nvSpPr>
          <p:cNvPr id="25" name="TextBox 24">
            <a:extLst>
              <a:ext uri="{FF2B5EF4-FFF2-40B4-BE49-F238E27FC236}">
                <a16:creationId xmlns:a16="http://schemas.microsoft.com/office/drawing/2014/main" id="{3611E015-A854-46BB-9C2F-EEBA0147F402}"/>
              </a:ext>
            </a:extLst>
          </p:cNvPr>
          <p:cNvSpPr txBox="1">
            <a:spLocks noChangeArrowheads="1"/>
          </p:cNvSpPr>
          <p:nvPr/>
        </p:nvSpPr>
        <p:spPr bwMode="auto">
          <a:xfrm>
            <a:off x="5191125" y="5686425"/>
            <a:ext cx="1123950" cy="400050"/>
          </a:xfrm>
          <a:prstGeom prst="rect">
            <a:avLst/>
          </a:prstGeom>
          <a:solidFill>
            <a:srgbClr val="FFFF00"/>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FF0000"/>
                </a:solidFill>
              </a:rPr>
              <a:t>Kết bài: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barn(inVertical)">
                                      <p:cBhvr>
                                        <p:cTn id="7" dur="500"/>
                                        <p:tgtEl>
                                          <p:spTgt spid="36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36877"/>
                                        </p:tgtEl>
                                        <p:attrNameLst>
                                          <p:attrName>style.visibility</p:attrName>
                                        </p:attrNameLst>
                                      </p:cBhvr>
                                      <p:to>
                                        <p:strVal val="visible"/>
                                      </p:to>
                                    </p:set>
                                    <p:animEffect transition="in" filter="fade">
                                      <p:cBhvr>
                                        <p:cTn id="16" dur="1000"/>
                                        <p:tgtEl>
                                          <p:spTgt spid="36877"/>
                                        </p:tgtEl>
                                      </p:cBhvr>
                                    </p:animEffect>
                                    <p:anim calcmode="lin" valueType="num">
                                      <p:cBhvr>
                                        <p:cTn id="17" dur="1000" fill="hold"/>
                                        <p:tgtEl>
                                          <p:spTgt spid="36877"/>
                                        </p:tgtEl>
                                        <p:attrNameLst>
                                          <p:attrName>ppt_x</p:attrName>
                                        </p:attrNameLst>
                                      </p:cBhvr>
                                      <p:tavLst>
                                        <p:tav tm="0">
                                          <p:val>
                                            <p:strVal val="#ppt_x"/>
                                          </p:val>
                                        </p:tav>
                                        <p:tav tm="100000">
                                          <p:val>
                                            <p:strVal val="#ppt_x"/>
                                          </p:val>
                                        </p:tav>
                                      </p:tavLst>
                                    </p:anim>
                                    <p:anim calcmode="lin" valueType="num">
                                      <p:cBhvr>
                                        <p:cTn id="18" dur="1000" fill="hold"/>
                                        <p:tgtEl>
                                          <p:spTgt spid="36877"/>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6874"/>
                                        </p:tgtEl>
                                        <p:attrNameLst>
                                          <p:attrName>style.visibility</p:attrName>
                                        </p:attrNameLst>
                                      </p:cBhvr>
                                      <p:to>
                                        <p:strVal val="visible"/>
                                      </p:to>
                                    </p:set>
                                    <p:animEffect transition="in" filter="barn(inVertical)">
                                      <p:cBhvr>
                                        <p:cTn id="23" dur="500"/>
                                        <p:tgtEl>
                                          <p:spTgt spid="368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36879"/>
                                        </p:tgtEl>
                                        <p:attrNameLst>
                                          <p:attrName>style.visibility</p:attrName>
                                        </p:attrNameLst>
                                      </p:cBhvr>
                                      <p:to>
                                        <p:strVal val="visible"/>
                                      </p:to>
                                    </p:set>
                                    <p:animEffect transition="in" filter="fade">
                                      <p:cBhvr>
                                        <p:cTn id="32" dur="1000"/>
                                        <p:tgtEl>
                                          <p:spTgt spid="36879"/>
                                        </p:tgtEl>
                                      </p:cBhvr>
                                    </p:animEffect>
                                    <p:anim calcmode="lin" valueType="num">
                                      <p:cBhvr>
                                        <p:cTn id="33" dur="1000" fill="hold"/>
                                        <p:tgtEl>
                                          <p:spTgt spid="36879"/>
                                        </p:tgtEl>
                                        <p:attrNameLst>
                                          <p:attrName>ppt_x</p:attrName>
                                        </p:attrNameLst>
                                      </p:cBhvr>
                                      <p:tavLst>
                                        <p:tav tm="0">
                                          <p:val>
                                            <p:strVal val="#ppt_x"/>
                                          </p:val>
                                        </p:tav>
                                        <p:tav tm="100000">
                                          <p:val>
                                            <p:strVal val="#ppt_x"/>
                                          </p:val>
                                        </p:tav>
                                      </p:tavLst>
                                    </p:anim>
                                    <p:anim calcmode="lin" valueType="num">
                                      <p:cBhvr>
                                        <p:cTn id="34" dur="1000" fill="hold"/>
                                        <p:tgtEl>
                                          <p:spTgt spid="36879"/>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6880"/>
                                        </p:tgtEl>
                                        <p:attrNameLst>
                                          <p:attrName>style.visibility</p:attrName>
                                        </p:attrNameLst>
                                      </p:cBhvr>
                                      <p:to>
                                        <p:strVal val="visible"/>
                                      </p:to>
                                    </p:set>
                                    <p:animEffect transition="in" filter="fade">
                                      <p:cBhvr>
                                        <p:cTn id="39" dur="500"/>
                                        <p:tgtEl>
                                          <p:spTgt spid="3688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36875"/>
                                        </p:tgtEl>
                                        <p:attrNameLst>
                                          <p:attrName>style.visibility</p:attrName>
                                        </p:attrNameLst>
                                      </p:cBhvr>
                                      <p:to>
                                        <p:strVal val="visible"/>
                                      </p:to>
                                    </p:set>
                                    <p:animEffect transition="in" filter="fade">
                                      <p:cBhvr>
                                        <p:cTn id="44" dur="1000"/>
                                        <p:tgtEl>
                                          <p:spTgt spid="36875"/>
                                        </p:tgtEl>
                                      </p:cBhvr>
                                    </p:animEffect>
                                    <p:anim calcmode="lin" valueType="num">
                                      <p:cBhvr>
                                        <p:cTn id="45" dur="1000" fill="hold"/>
                                        <p:tgtEl>
                                          <p:spTgt spid="36875"/>
                                        </p:tgtEl>
                                        <p:attrNameLst>
                                          <p:attrName>ppt_x</p:attrName>
                                        </p:attrNameLst>
                                      </p:cBhvr>
                                      <p:tavLst>
                                        <p:tav tm="0">
                                          <p:val>
                                            <p:strVal val="#ppt_x"/>
                                          </p:val>
                                        </p:tav>
                                        <p:tav tm="100000">
                                          <p:val>
                                            <p:strVal val="#ppt_x"/>
                                          </p:val>
                                        </p:tav>
                                      </p:tavLst>
                                    </p:anim>
                                    <p:anim calcmode="lin" valueType="num">
                                      <p:cBhvr>
                                        <p:cTn id="46" dur="1000" fill="hold"/>
                                        <p:tgtEl>
                                          <p:spTgt spid="36875"/>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nodeType="clickEffect">
                                  <p:stCondLst>
                                    <p:cond delay="0"/>
                                  </p:stCondLst>
                                  <p:childTnLst>
                                    <p:set>
                                      <p:cBhvr>
                                        <p:cTn id="54" dur="1" fill="hold">
                                          <p:stCondLst>
                                            <p:cond delay="0"/>
                                          </p:stCondLst>
                                        </p:cTn>
                                        <p:tgtEl>
                                          <p:spTgt spid="36882"/>
                                        </p:tgtEl>
                                        <p:attrNameLst>
                                          <p:attrName>style.visibility</p:attrName>
                                        </p:attrNameLst>
                                      </p:cBhvr>
                                      <p:to>
                                        <p:strVal val="visible"/>
                                      </p:to>
                                    </p:set>
                                    <p:animEffect transition="in" filter="barn(inVertical)">
                                      <p:cBhvr>
                                        <p:cTn id="55" dur="500"/>
                                        <p:tgtEl>
                                          <p:spTgt spid="36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E0E1BE9-0256-4D33-B0E0-EE6250BBA408}"/>
              </a:ext>
            </a:extLst>
          </p:cNvPr>
          <p:cNvSpPr>
            <a:spLocks noGrp="1" noChangeArrowheads="1"/>
          </p:cNvSpPr>
          <p:nvPr>
            <p:ph type="title"/>
          </p:nvPr>
        </p:nvSpPr>
        <p:spPr/>
        <p:txBody>
          <a:bodyPr/>
          <a:lstStyle/>
          <a:p>
            <a:endParaRPr lang="en-US" altLang="en-US"/>
          </a:p>
        </p:txBody>
      </p:sp>
      <p:pic>
        <p:nvPicPr>
          <p:cNvPr id="15363" name="Picture 2">
            <a:extLst>
              <a:ext uri="{FF2B5EF4-FFF2-40B4-BE49-F238E27FC236}">
                <a16:creationId xmlns:a16="http://schemas.microsoft.com/office/drawing/2014/main" id="{4D91D222-85DB-4A07-A657-289C3C7C13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781800"/>
          </a:xfrm>
          <a:noFill/>
        </p:spPr>
      </p:pic>
      <p:pic>
        <p:nvPicPr>
          <p:cNvPr id="41988" name="Picture 4">
            <a:extLst>
              <a:ext uri="{FF2B5EF4-FFF2-40B4-BE49-F238E27FC236}">
                <a16:creationId xmlns:a16="http://schemas.microsoft.com/office/drawing/2014/main" id="{380BCF2F-DB51-448E-91E9-0D85C3757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55345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1000"/>
                                        <p:tgtEl>
                                          <p:spTgt spid="41988"/>
                                        </p:tgtEl>
                                      </p:cBhvr>
                                    </p:animEffect>
                                    <p:anim calcmode="lin" valueType="num">
                                      <p:cBhvr>
                                        <p:cTn id="8" dur="1000" fill="hold"/>
                                        <p:tgtEl>
                                          <p:spTgt spid="41988"/>
                                        </p:tgtEl>
                                        <p:attrNameLst>
                                          <p:attrName>ppt_x</p:attrName>
                                        </p:attrNameLst>
                                      </p:cBhvr>
                                      <p:tavLst>
                                        <p:tav tm="0">
                                          <p:val>
                                            <p:strVal val="#ppt_x"/>
                                          </p:val>
                                        </p:tav>
                                        <p:tav tm="100000">
                                          <p:val>
                                            <p:strVal val="#ppt_x"/>
                                          </p:val>
                                        </p:tav>
                                      </p:tavLst>
                                    </p:anim>
                                    <p:anim calcmode="lin" valueType="num">
                                      <p:cBhvr>
                                        <p:cTn id="9" dur="1000" fill="hold"/>
                                        <p:tgtEl>
                                          <p:spTgt spid="419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B33B43B-4CD9-4A8F-81AB-34C3C7E9D9E7}"/>
              </a:ext>
            </a:extLst>
          </p:cNvPr>
          <p:cNvSpPr>
            <a:spLocks noGrp="1" noChangeArrowheads="1"/>
          </p:cNvSpPr>
          <p:nvPr>
            <p:ph type="title"/>
          </p:nvPr>
        </p:nvSpPr>
        <p:spPr/>
        <p:txBody>
          <a:bodyPr/>
          <a:lstStyle/>
          <a:p>
            <a:endParaRPr lang="en-US" altLang="en-US"/>
          </a:p>
        </p:txBody>
      </p:sp>
      <p:pic>
        <p:nvPicPr>
          <p:cNvPr id="16387" name="Picture 2">
            <a:extLst>
              <a:ext uri="{FF2B5EF4-FFF2-40B4-BE49-F238E27FC236}">
                <a16:creationId xmlns:a16="http://schemas.microsoft.com/office/drawing/2014/main" id="{0F8ED67D-C89F-446E-993B-AE4A8F1108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6988"/>
            <a:ext cx="9123362" cy="7239001"/>
          </a:xfrm>
          <a:noFill/>
        </p:spPr>
      </p:pic>
      <p:pic>
        <p:nvPicPr>
          <p:cNvPr id="16388" name="Picture 3">
            <a:extLst>
              <a:ext uri="{FF2B5EF4-FFF2-40B4-BE49-F238E27FC236}">
                <a16:creationId xmlns:a16="http://schemas.microsoft.com/office/drawing/2014/main" id="{77E08DAF-810B-4B97-8066-A2AE863B8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0"/>
            <a:ext cx="4687888"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a:extLst>
              <a:ext uri="{FF2B5EF4-FFF2-40B4-BE49-F238E27FC236}">
                <a16:creationId xmlns:a16="http://schemas.microsoft.com/office/drawing/2014/main" id="{FF38FE33-BE27-46A7-A551-98DF7A48E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4560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a16="http://schemas.microsoft.com/office/drawing/2014/main" id="{8DBD18E7-4C0F-4D09-BD08-3BADD612C6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313" y="533400"/>
            <a:ext cx="18478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a:extLst>
              <a:ext uri="{FF2B5EF4-FFF2-40B4-BE49-F238E27FC236}">
                <a16:creationId xmlns:a16="http://schemas.microsoft.com/office/drawing/2014/main" id="{15E67E02-1462-46AE-BDCB-CE035EA271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344488"/>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3">
            <a:extLst>
              <a:ext uri="{FF2B5EF4-FFF2-40B4-BE49-F238E27FC236}">
                <a16:creationId xmlns:a16="http://schemas.microsoft.com/office/drawing/2014/main" id="{CB3370B4-27D8-4602-9300-B4874F44418F}"/>
              </a:ext>
            </a:extLst>
          </p:cNvPr>
          <p:cNvSpPr>
            <a:spLocks noChangeArrowheads="1"/>
          </p:cNvSpPr>
          <p:nvPr/>
        </p:nvSpPr>
        <p:spPr bwMode="auto">
          <a:xfrm>
            <a:off x="117475" y="885825"/>
            <a:ext cx="2636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t>Giới thiệu màu sắc bao trùm làng quê ngày mùa là màu vàng.</a:t>
            </a:r>
          </a:p>
        </p:txBody>
      </p:sp>
      <p:pic>
        <p:nvPicPr>
          <p:cNvPr id="16393" name="Picture 8">
            <a:extLst>
              <a:ext uri="{FF2B5EF4-FFF2-40B4-BE49-F238E27FC236}">
                <a16:creationId xmlns:a16="http://schemas.microsoft.com/office/drawing/2014/main" id="{3BB72774-9686-46FE-A9CB-BA41E17693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9812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4">
            <a:extLst>
              <a:ext uri="{FF2B5EF4-FFF2-40B4-BE49-F238E27FC236}">
                <a16:creationId xmlns:a16="http://schemas.microsoft.com/office/drawing/2014/main" id="{0AB80D2A-12DF-44C9-B08E-4B5EC5B504EE}"/>
              </a:ext>
            </a:extLst>
          </p:cNvPr>
          <p:cNvSpPr>
            <a:spLocks noChangeArrowheads="1"/>
          </p:cNvSpPr>
          <p:nvPr/>
        </p:nvSpPr>
        <p:spPr bwMode="auto">
          <a:xfrm>
            <a:off x="30163" y="2438400"/>
            <a:ext cx="27241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000"/>
              <a:t>- Tả các màu vàng rất khác nhau của cảnh, của vật.</a:t>
            </a:r>
          </a:p>
          <a:p>
            <a:pPr eaLnBrk="1" hangingPunct="1">
              <a:spcBef>
                <a:spcPct val="0"/>
              </a:spcBef>
              <a:buFontTx/>
              <a:buNone/>
            </a:pPr>
            <a:r>
              <a:rPr lang="vi-VN" altLang="en-US" sz="2000"/>
              <a:t>- Tả thời tiết, hoạt động của con người.</a:t>
            </a:r>
          </a:p>
        </p:txBody>
      </p:sp>
      <p:pic>
        <p:nvPicPr>
          <p:cNvPr id="16395" name="Picture 9">
            <a:extLst>
              <a:ext uri="{FF2B5EF4-FFF2-40B4-BE49-F238E27FC236}">
                <a16:creationId xmlns:a16="http://schemas.microsoft.com/office/drawing/2014/main" id="{4DA1248D-2EA6-46B3-B930-41A77D67BA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96240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5">
            <a:extLst>
              <a:ext uri="{FF2B5EF4-FFF2-40B4-BE49-F238E27FC236}">
                <a16:creationId xmlns:a16="http://schemas.microsoft.com/office/drawing/2014/main" id="{C2071FFE-854E-4C62-B6CA-184F6CAA04EC}"/>
              </a:ext>
            </a:extLst>
          </p:cNvPr>
          <p:cNvSpPr>
            <a:spLocks noChangeArrowheads="1"/>
          </p:cNvSpPr>
          <p:nvPr/>
        </p:nvSpPr>
        <p:spPr bwMode="auto">
          <a:xfrm>
            <a:off x="0" y="4419600"/>
            <a:ext cx="2754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000"/>
              <a:t>Thể hiện tình yêu quê hương của tác giả.</a:t>
            </a:r>
            <a:endParaRPr lang="en-US" altLang="en-US" sz="2000"/>
          </a:p>
        </p:txBody>
      </p:sp>
      <p:pic>
        <p:nvPicPr>
          <p:cNvPr id="37898" name="Picture 10">
            <a:extLst>
              <a:ext uri="{FF2B5EF4-FFF2-40B4-BE49-F238E27FC236}">
                <a16:creationId xmlns:a16="http://schemas.microsoft.com/office/drawing/2014/main" id="{96A4D35C-541E-41FF-92B4-C00EA8BB80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4725" y="3402013"/>
            <a:ext cx="4270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a:extLst>
              <a:ext uri="{FF2B5EF4-FFF2-40B4-BE49-F238E27FC236}">
                <a16:creationId xmlns:a16="http://schemas.microsoft.com/office/drawing/2014/main" id="{FF49BC51-114F-42DD-A92E-8F0E15A008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2863" y="2438400"/>
            <a:ext cx="1714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30567566-BCF0-4C8B-BA73-5CF1916DABE0}"/>
              </a:ext>
            </a:extLst>
          </p:cNvPr>
          <p:cNvCxnSpPr/>
          <p:nvPr/>
        </p:nvCxnSpPr>
        <p:spPr>
          <a:xfrm>
            <a:off x="4789488" y="76200"/>
            <a:ext cx="0" cy="6715125"/>
          </a:xfrm>
          <a:prstGeom prst="line">
            <a:avLst/>
          </a:prstGeom>
          <a:ln w="38100">
            <a:solidFill>
              <a:srgbClr val="0000FF"/>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3E49944-6A7E-4C79-89D5-ACE24D113895}"/>
              </a:ext>
            </a:extLst>
          </p:cNvPr>
          <p:cNvSpPr txBox="1">
            <a:spLocks noChangeArrowheads="1"/>
          </p:cNvSpPr>
          <p:nvPr/>
        </p:nvSpPr>
        <p:spPr bwMode="auto">
          <a:xfrm>
            <a:off x="2819400" y="2627313"/>
            <a:ext cx="1965325" cy="1323975"/>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FF3300"/>
                </a:solidFill>
              </a:rPr>
              <a:t>Tả từng bộ phận của cảnh (trình tự không gian)</a:t>
            </a:r>
          </a:p>
        </p:txBody>
      </p:sp>
      <p:sp>
        <p:nvSpPr>
          <p:cNvPr id="20" name="TextBox 19">
            <a:extLst>
              <a:ext uri="{FF2B5EF4-FFF2-40B4-BE49-F238E27FC236}">
                <a16:creationId xmlns:a16="http://schemas.microsoft.com/office/drawing/2014/main" id="{354F32E0-4D10-41E2-A081-3C5A45B50468}"/>
              </a:ext>
            </a:extLst>
          </p:cNvPr>
          <p:cNvSpPr txBox="1">
            <a:spLocks noChangeArrowheads="1"/>
          </p:cNvSpPr>
          <p:nvPr/>
        </p:nvSpPr>
        <p:spPr bwMode="auto">
          <a:xfrm>
            <a:off x="2819400" y="4070350"/>
            <a:ext cx="1965325" cy="1323975"/>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FF3300"/>
                </a:solidFill>
              </a:rPr>
              <a:t>Tả sự thay đổi cảnh theo thời gian (trình tự thời gian)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9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78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0460DC6-EAB3-42D3-857C-EF8B5ABE4BB7}"/>
              </a:ext>
            </a:extLst>
          </p:cNvPr>
          <p:cNvSpPr>
            <a:spLocks noGrp="1"/>
          </p:cNvSpPr>
          <p:nvPr>
            <p:ph type="title"/>
          </p:nvPr>
        </p:nvSpPr>
        <p:spPr>
          <a:xfrm>
            <a:off x="304800" y="609600"/>
            <a:ext cx="8382000" cy="1524000"/>
          </a:xfrm>
          <a:solidFill>
            <a:srgbClr val="CCFFFF"/>
          </a:solidFill>
          <a:ln>
            <a:solidFill>
              <a:schemeClr val="tx1"/>
            </a:solidFill>
            <a:miter lim="800000"/>
            <a:headEnd/>
            <a:tailEnd/>
          </a:ln>
        </p:spPr>
        <p:txBody>
          <a:bodyPr/>
          <a:lstStyle/>
          <a:p>
            <a:r>
              <a:rPr lang="en-US" altLang="vi-VN" sz="4000" b="1">
                <a:solidFill>
                  <a:srgbClr val="FF0000"/>
                </a:solidFill>
              </a:rPr>
              <a:t>Chúng ta cần làm gì để bảo vệ cảnh quan thiên nhiên tuyệt đẹp?</a:t>
            </a:r>
          </a:p>
        </p:txBody>
      </p:sp>
      <p:pic>
        <p:nvPicPr>
          <p:cNvPr id="17411" name="Picture 12" descr="Cầu Tràng Tiền - Biểu tượng đặc trưng của xứ Huế mộng mơ">
            <a:extLst>
              <a:ext uri="{FF2B5EF4-FFF2-40B4-BE49-F238E27FC236}">
                <a16:creationId xmlns:a16="http://schemas.microsoft.com/office/drawing/2014/main" id="{C915C120-E7D6-4964-ABFA-BB4771696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7391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E37A412-7AC5-496D-8B03-7AB57D1C3224}"/>
              </a:ext>
            </a:extLst>
          </p:cNvPr>
          <p:cNvSpPr>
            <a:spLocks noGrp="1" noChangeArrowheads="1"/>
          </p:cNvSpPr>
          <p:nvPr>
            <p:ph type="title"/>
          </p:nvPr>
        </p:nvSpPr>
        <p:spPr/>
        <p:txBody>
          <a:bodyPr/>
          <a:lstStyle/>
          <a:p>
            <a:endParaRPr lang="en-US" altLang="en-US"/>
          </a:p>
        </p:txBody>
      </p:sp>
      <p:pic>
        <p:nvPicPr>
          <p:cNvPr id="18435" name="Picture 2">
            <a:extLst>
              <a:ext uri="{FF2B5EF4-FFF2-40B4-BE49-F238E27FC236}">
                <a16:creationId xmlns:a16="http://schemas.microsoft.com/office/drawing/2014/main" id="{D5CC9F8C-15F4-468A-A0A5-B85C94F06D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38915" name="Picture 3">
            <a:extLst>
              <a:ext uri="{FF2B5EF4-FFF2-40B4-BE49-F238E27FC236}">
                <a16:creationId xmlns:a16="http://schemas.microsoft.com/office/drawing/2014/main" id="{D9DF1333-82D0-47A6-8E17-AF26D79E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9388"/>
            <a:ext cx="28352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a:extLst>
              <a:ext uri="{FF2B5EF4-FFF2-40B4-BE49-F238E27FC236}">
                <a16:creationId xmlns:a16="http://schemas.microsoft.com/office/drawing/2014/main" id="{EA96DAF5-790A-480B-927E-74CA54275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1501775"/>
            <a:ext cx="14700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a:extLst>
              <a:ext uri="{FF2B5EF4-FFF2-40B4-BE49-F238E27FC236}">
                <a16:creationId xmlns:a16="http://schemas.microsoft.com/office/drawing/2014/main" id="{4F70A040-63DD-48D1-8371-060DC7AE0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57200"/>
            <a:ext cx="507841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a:extLst>
              <a:ext uri="{FF2B5EF4-FFF2-40B4-BE49-F238E27FC236}">
                <a16:creationId xmlns:a16="http://schemas.microsoft.com/office/drawing/2014/main" id="{ABFC0C0A-BED7-4787-B8A3-E4B4E585DA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3179763"/>
            <a:ext cx="1304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9">
            <a:extLst>
              <a:ext uri="{FF2B5EF4-FFF2-40B4-BE49-F238E27FC236}">
                <a16:creationId xmlns:a16="http://schemas.microsoft.com/office/drawing/2014/main" id="{16A2A804-A8E7-438D-9D69-3049DD8827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7313" y="2292350"/>
            <a:ext cx="512762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a:extLst>
              <a:ext uri="{FF2B5EF4-FFF2-40B4-BE49-F238E27FC236}">
                <a16:creationId xmlns:a16="http://schemas.microsoft.com/office/drawing/2014/main" id="{DFFD763F-BA74-4B17-862F-85753756A1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3305175"/>
            <a:ext cx="1395413"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a:extLst>
              <a:ext uri="{FF2B5EF4-FFF2-40B4-BE49-F238E27FC236}">
                <a16:creationId xmlns:a16="http://schemas.microsoft.com/office/drawing/2014/main" id="{C9562803-CB02-4563-ABB5-FD8B593B6F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3513" y="4800600"/>
            <a:ext cx="49752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F095D49-995A-4626-B37D-451C7AAB1C06}"/>
              </a:ext>
            </a:extLst>
          </p:cNvPr>
          <p:cNvSpPr txBox="1">
            <a:spLocks noChangeArrowheads="1"/>
          </p:cNvSpPr>
          <p:nvPr/>
        </p:nvSpPr>
        <p:spPr bwMode="auto">
          <a:xfrm>
            <a:off x="457200" y="1739900"/>
            <a:ext cx="1576388" cy="523875"/>
          </a:xfrm>
          <a:prstGeom prst="rect">
            <a:avLst/>
          </a:prstGeom>
          <a:solidFill>
            <a:srgbClr val="FFFF00"/>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FF0000"/>
                </a:solidFill>
              </a:rPr>
              <a:t>Ghi nhớ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barn(inVertical)">
                                      <p:cBhvr>
                                        <p:cTn id="13" dur="500"/>
                                        <p:tgtEl>
                                          <p:spTgt spid="38916"/>
                                        </p:tgtEl>
                                      </p:cBhvr>
                                    </p:animEffect>
                                  </p:childTnLst>
                                </p:cTn>
                              </p:par>
                              <p:par>
                                <p:cTn id="14" presetID="16" presetClass="entr" presetSubtype="21" fill="hold" nodeType="withEffect">
                                  <p:stCondLst>
                                    <p:cond delay="0"/>
                                  </p:stCondLst>
                                  <p:childTnLst>
                                    <p:set>
                                      <p:cBhvr>
                                        <p:cTn id="15" dur="1" fill="hold">
                                          <p:stCondLst>
                                            <p:cond delay="0"/>
                                          </p:stCondLst>
                                        </p:cTn>
                                        <p:tgtEl>
                                          <p:spTgt spid="38917"/>
                                        </p:tgtEl>
                                        <p:attrNameLst>
                                          <p:attrName>style.visibility</p:attrName>
                                        </p:attrNameLst>
                                      </p:cBhvr>
                                      <p:to>
                                        <p:strVal val="visible"/>
                                      </p:to>
                                    </p:set>
                                    <p:animEffect transition="in" filter="barn(inVertical)">
                                      <p:cBhvr>
                                        <p:cTn id="16" dur="500"/>
                                        <p:tgtEl>
                                          <p:spTgt spid="389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8920"/>
                                        </p:tgtEl>
                                        <p:attrNameLst>
                                          <p:attrName>style.visibility</p:attrName>
                                        </p:attrNameLst>
                                      </p:cBhvr>
                                      <p:to>
                                        <p:strVal val="visible"/>
                                      </p:to>
                                    </p:set>
                                    <p:animEffect transition="in" filter="fade">
                                      <p:cBhvr>
                                        <p:cTn id="21" dur="500"/>
                                        <p:tgtEl>
                                          <p:spTgt spid="38920"/>
                                        </p:tgtEl>
                                      </p:cBhvr>
                                    </p:animEffect>
                                  </p:childTnLst>
                                </p:cTn>
                              </p:par>
                              <p:par>
                                <p:cTn id="22" presetID="10" presetClass="entr" presetSubtype="0" fill="hold" nodeType="withEffect">
                                  <p:stCondLst>
                                    <p:cond delay="0"/>
                                  </p:stCondLst>
                                  <p:childTnLst>
                                    <p:set>
                                      <p:cBhvr>
                                        <p:cTn id="23" dur="1" fill="hold">
                                          <p:stCondLst>
                                            <p:cond delay="0"/>
                                          </p:stCondLst>
                                        </p:cTn>
                                        <p:tgtEl>
                                          <p:spTgt spid="38921"/>
                                        </p:tgtEl>
                                        <p:attrNameLst>
                                          <p:attrName>style.visibility</p:attrName>
                                        </p:attrNameLst>
                                      </p:cBhvr>
                                      <p:to>
                                        <p:strVal val="visible"/>
                                      </p:to>
                                    </p:set>
                                    <p:animEffect transition="in" filter="fade">
                                      <p:cBhvr>
                                        <p:cTn id="24" dur="500"/>
                                        <p:tgtEl>
                                          <p:spTgt spid="389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38922"/>
                                        </p:tgtEl>
                                        <p:attrNameLst>
                                          <p:attrName>style.visibility</p:attrName>
                                        </p:attrNameLst>
                                      </p:cBhvr>
                                      <p:to>
                                        <p:strVal val="visible"/>
                                      </p:to>
                                    </p:set>
                                    <p:animEffect transition="in" filter="circle(in)">
                                      <p:cBhvr>
                                        <p:cTn id="29" dur="2000"/>
                                        <p:tgtEl>
                                          <p:spTgt spid="38922"/>
                                        </p:tgtEl>
                                      </p:cBhvr>
                                    </p:animEffect>
                                  </p:childTnLst>
                                </p:cTn>
                              </p:par>
                              <p:par>
                                <p:cTn id="30" presetID="6" presetClass="entr" presetSubtype="16" fill="hold" nodeType="withEffect">
                                  <p:stCondLst>
                                    <p:cond delay="0"/>
                                  </p:stCondLst>
                                  <p:childTnLst>
                                    <p:set>
                                      <p:cBhvr>
                                        <p:cTn id="31" dur="1" fill="hold">
                                          <p:stCondLst>
                                            <p:cond delay="0"/>
                                          </p:stCondLst>
                                        </p:cTn>
                                        <p:tgtEl>
                                          <p:spTgt spid="38923"/>
                                        </p:tgtEl>
                                        <p:attrNameLst>
                                          <p:attrName>style.visibility</p:attrName>
                                        </p:attrNameLst>
                                      </p:cBhvr>
                                      <p:to>
                                        <p:strVal val="visible"/>
                                      </p:to>
                                    </p:set>
                                    <p:animEffect transition="in" filter="circle(in)">
                                      <p:cBhvr>
                                        <p:cTn id="32" dur="2000"/>
                                        <p:tgtEl>
                                          <p:spTgt spid="389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DF355DE-DDD2-4F41-A098-BE608A3CB983}"/>
              </a:ext>
            </a:extLst>
          </p:cNvPr>
          <p:cNvSpPr>
            <a:spLocks noGrp="1" noChangeArrowheads="1"/>
          </p:cNvSpPr>
          <p:nvPr>
            <p:ph type="title"/>
          </p:nvPr>
        </p:nvSpPr>
        <p:spPr>
          <a:xfrm>
            <a:off x="381000" y="6350"/>
            <a:ext cx="8229600" cy="1143000"/>
          </a:xfrm>
        </p:spPr>
        <p:txBody>
          <a:bodyPr/>
          <a:lstStyle/>
          <a:p>
            <a:endParaRPr lang="en-US" altLang="en-US"/>
          </a:p>
        </p:txBody>
      </p:sp>
      <p:pic>
        <p:nvPicPr>
          <p:cNvPr id="19459" name="Picture 2">
            <a:extLst>
              <a:ext uri="{FF2B5EF4-FFF2-40B4-BE49-F238E27FC236}">
                <a16:creationId xmlns:a16="http://schemas.microsoft.com/office/drawing/2014/main" id="{6C80FF6A-9B07-4685-9B77-CDB98C88CC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19460" name="Rectangle 3">
            <a:extLst>
              <a:ext uri="{FF2B5EF4-FFF2-40B4-BE49-F238E27FC236}">
                <a16:creationId xmlns:a16="http://schemas.microsoft.com/office/drawing/2014/main" id="{EE056216-F046-4124-8EC3-6BD695459D97}"/>
              </a:ext>
            </a:extLst>
          </p:cNvPr>
          <p:cNvSpPr>
            <a:spLocks noChangeArrowheads="1"/>
          </p:cNvSpPr>
          <p:nvPr/>
        </p:nvSpPr>
        <p:spPr bwMode="auto">
          <a:xfrm>
            <a:off x="1066800" y="2538413"/>
            <a:ext cx="74676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altLang="en-US"/>
              <a:t>+ Đọc kĩ bài văn Nắng trưa</a:t>
            </a:r>
          </a:p>
          <a:p>
            <a:pPr algn="just" eaLnBrk="1" hangingPunct="1">
              <a:spcBef>
                <a:spcPct val="0"/>
              </a:spcBef>
              <a:buFontTx/>
              <a:buNone/>
            </a:pPr>
            <a:r>
              <a:rPr lang="vi-VN" altLang="en-US"/>
              <a:t>+ Xác định từng phần của bài văn</a:t>
            </a:r>
          </a:p>
          <a:p>
            <a:pPr algn="just" eaLnBrk="1" hangingPunct="1">
              <a:spcBef>
                <a:spcPct val="0"/>
              </a:spcBef>
              <a:buFontTx/>
              <a:buNone/>
            </a:pPr>
            <a:r>
              <a:rPr lang="vi-VN" altLang="en-US"/>
              <a:t>+ Tìm nội dung chính của từng phần</a:t>
            </a:r>
          </a:p>
          <a:p>
            <a:pPr algn="just" eaLnBrk="1" hangingPunct="1">
              <a:spcBef>
                <a:spcPct val="0"/>
              </a:spcBef>
              <a:buFontTx/>
              <a:buNone/>
            </a:pPr>
            <a:r>
              <a:rPr lang="vi-VN" altLang="en-US"/>
              <a:t>+ Xác định trình tự miêu tả của bài văn: mỗi đoạn của phần thân bài và nội dung của từng đoạn.</a:t>
            </a:r>
          </a:p>
        </p:txBody>
      </p:sp>
      <p:pic>
        <p:nvPicPr>
          <p:cNvPr id="19461" name="Picture 5">
            <a:extLst>
              <a:ext uri="{FF2B5EF4-FFF2-40B4-BE49-F238E27FC236}">
                <a16:creationId xmlns:a16="http://schemas.microsoft.com/office/drawing/2014/main" id="{82C8BA72-320C-4FC7-84A4-FFD4DC529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64008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4">
            <a:extLst>
              <a:ext uri="{FF2B5EF4-FFF2-40B4-BE49-F238E27FC236}">
                <a16:creationId xmlns:a16="http://schemas.microsoft.com/office/drawing/2014/main" id="{82CD6A4A-8886-4121-A7FA-1895A6F61791}"/>
              </a:ext>
            </a:extLst>
          </p:cNvPr>
          <p:cNvSpPr>
            <a:spLocks noChangeArrowheads="1"/>
          </p:cNvSpPr>
          <p:nvPr/>
        </p:nvSpPr>
        <p:spPr bwMode="auto">
          <a:xfrm>
            <a:off x="276225" y="914400"/>
            <a:ext cx="2895600" cy="522288"/>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sz="2800" b="1" dirty="0">
                <a:solidFill>
                  <a:srgbClr val="FF0000"/>
                </a:solidFill>
              </a:rPr>
              <a:t>III. </a:t>
            </a:r>
            <a:r>
              <a:rPr lang="en-US" altLang="en-US" sz="2800" b="1" dirty="0" err="1">
                <a:solidFill>
                  <a:srgbClr val="FF0000"/>
                </a:solidFill>
              </a:rPr>
              <a:t>Luyện</a:t>
            </a:r>
            <a:r>
              <a:rPr lang="en-US" altLang="en-US" sz="2800" b="1" dirty="0">
                <a:solidFill>
                  <a:srgbClr val="FF0000"/>
                </a:solidFill>
              </a:rPr>
              <a:t> </a:t>
            </a:r>
            <a:r>
              <a:rPr lang="en-US" altLang="en-US" sz="2800" b="1" dirty="0" err="1">
                <a:solidFill>
                  <a:srgbClr val="FF0000"/>
                </a:solidFill>
              </a:rPr>
              <a:t>tập</a:t>
            </a:r>
            <a:r>
              <a:rPr lang="en-US" altLang="en-US" sz="2800" b="1" dirty="0">
                <a:solidFill>
                  <a:srgbClr val="FF000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0B345AB-5A1A-402D-ADDE-AD7A55C1968B}"/>
              </a:ext>
            </a:extLst>
          </p:cNvPr>
          <p:cNvSpPr>
            <a:spLocks noGrp="1"/>
          </p:cNvSpPr>
          <p:nvPr>
            <p:ph type="title"/>
          </p:nvPr>
        </p:nvSpPr>
        <p:spPr>
          <a:xfrm>
            <a:off x="304800" y="-28575"/>
            <a:ext cx="8229600" cy="838200"/>
          </a:xfrm>
        </p:spPr>
        <p:txBody>
          <a:bodyPr/>
          <a:lstStyle/>
          <a:p>
            <a:r>
              <a:rPr lang="en-US" altLang="en-US" sz="2400" b="1">
                <a:solidFill>
                  <a:srgbClr val="FF0000"/>
                </a:solidFill>
              </a:rPr>
              <a:t>Nắng trưa</a:t>
            </a:r>
            <a:endParaRPr lang="en-US" altLang="en-US" sz="2400">
              <a:solidFill>
                <a:srgbClr val="FF0000"/>
              </a:solidFill>
            </a:endParaRPr>
          </a:p>
        </p:txBody>
      </p:sp>
      <p:sp>
        <p:nvSpPr>
          <p:cNvPr id="3" name="Content Placeholder 2">
            <a:extLst>
              <a:ext uri="{FF2B5EF4-FFF2-40B4-BE49-F238E27FC236}">
                <a16:creationId xmlns:a16="http://schemas.microsoft.com/office/drawing/2014/main" id="{1F1564CE-FD3E-4AC6-9F7C-5621727E7C9B}"/>
              </a:ext>
            </a:extLst>
          </p:cNvPr>
          <p:cNvSpPr>
            <a:spLocks noGrp="1"/>
          </p:cNvSpPr>
          <p:nvPr>
            <p:ph idx="1"/>
          </p:nvPr>
        </p:nvSpPr>
        <p:spPr>
          <a:xfrm>
            <a:off x="457200" y="685800"/>
            <a:ext cx="8229600" cy="6096000"/>
          </a:xfrm>
        </p:spPr>
        <p:txBody>
          <a:bodyPr/>
          <a:lstStyle/>
          <a:p>
            <a:pPr marL="0" indent="0" algn="just">
              <a:buFontTx/>
              <a:buNone/>
              <a:defRPr/>
            </a:pPr>
            <a:r>
              <a:rPr lang="en-US" sz="2000" dirty="0"/>
              <a:t>     </a:t>
            </a:r>
            <a:r>
              <a:rPr lang="vi-VN" sz="2000" dirty="0"/>
              <a:t>Nắng cứ như từng dòng lửa xối xuống mặt đất.</a:t>
            </a:r>
          </a:p>
          <a:p>
            <a:pPr marL="0" indent="0" algn="just">
              <a:buFontTx/>
              <a:buNone/>
              <a:defRPr/>
            </a:pPr>
            <a:r>
              <a:rPr lang="en-US" sz="2000" dirty="0"/>
              <a:t>     </a:t>
            </a:r>
            <a:r>
              <a:rPr lang="vi-VN" sz="2000" dirty="0"/>
              <a:t>Buổi trưa ngồi trong nhà nhìn ra sân, thấy rất rõ những sợi không khí nhỏ bé, mỏng mảnh, nhẹ tênh, vòng vèo lượn từ mặt đất bốc lên, bốc lên mãi.</a:t>
            </a:r>
          </a:p>
          <a:p>
            <a:pPr marL="0" indent="0" algn="just">
              <a:buFontTx/>
              <a:buNone/>
              <a:defRPr/>
            </a:pPr>
            <a:r>
              <a:rPr lang="en-US" sz="2000" dirty="0"/>
              <a:t>     </a:t>
            </a:r>
            <a:r>
              <a:rPr lang="vi-VN" sz="2000" dirty="0"/>
              <a:t>Tiếng gì xa vắng thế? Tiếng võng kẽo kẹt kêu buồn buồn từ nhà ai vọng lại. Thỉnh thoảng, câu ru em cất lên từng đoạn ạ ời… Hình như chị ru em. Em ngủ và chị cũng thiu thiu ngủ theo. Em chợt thức làm chị bừng tỉnh và tiếp tục câu ạ ời. Cho nên câu hát cứ cất lên từng đoạn rồi ngừng lại, rồi cất lên, rồi lại lịm đi trong cái nặng nề của hai mi mắt khép lại.</a:t>
            </a:r>
          </a:p>
          <a:p>
            <a:pPr marL="0" indent="0" algn="just">
              <a:buFontTx/>
              <a:buNone/>
              <a:defRPr/>
            </a:pPr>
            <a:r>
              <a:rPr lang="en-US" sz="2000" dirty="0"/>
              <a:t>     </a:t>
            </a:r>
            <a:r>
              <a:rPr lang="vi-VN" sz="2000" dirty="0"/>
              <a:t>Con gà nào cất lên một tiếng gáy. Và ở góc vườn, tiếng cục tác làm nắng trưa thêm oi ả, ngột ngạt. Không một tiếng chim, không một sợi gió. Cây chuối cũng ngủ, tàu lá lặng đi như thiếp vào trong nắng. Đường làng vắng ngắt. Bóng tre, bóng duối cũng lặng im.</a:t>
            </a:r>
            <a:endParaRPr lang="en-US" sz="2000" dirty="0"/>
          </a:p>
          <a:p>
            <a:pPr marL="0" indent="0">
              <a:buFontTx/>
              <a:buNone/>
              <a:defRPr/>
            </a:pPr>
            <a:r>
              <a:rPr lang="en-US" sz="2000" dirty="0"/>
              <a:t>     </a:t>
            </a:r>
            <a:r>
              <a:rPr lang="vi-VN" sz="2000" dirty="0"/>
              <a:t>Ấy thế mà mẹ phải vơ vội cái nón cũ, đội lên đầu, bước vào trong nắng, ra đồng cấy nốt thửa ruộng chưa xong.</a:t>
            </a:r>
          </a:p>
          <a:p>
            <a:pPr marL="0" indent="0">
              <a:buFontTx/>
              <a:buNone/>
              <a:defRPr/>
            </a:pPr>
            <a:r>
              <a:rPr lang="en-US" sz="2000" dirty="0"/>
              <a:t>     </a:t>
            </a:r>
            <a:r>
              <a:rPr lang="vi-VN" sz="2000" dirty="0"/>
              <a:t>Thương mẹ biết bao nhiêu, mẹ ơi!</a:t>
            </a:r>
          </a:p>
          <a:p>
            <a:pPr marL="0" indent="0" algn="r">
              <a:buFontTx/>
              <a:buNone/>
              <a:defRPr/>
            </a:pPr>
            <a:r>
              <a:rPr lang="vi-VN" sz="2000" i="1" dirty="0"/>
              <a:t>Theo</a:t>
            </a:r>
            <a:r>
              <a:rPr lang="vi-VN" sz="2000" dirty="0"/>
              <a:t> </a:t>
            </a:r>
            <a:r>
              <a:rPr lang="vi-VN" sz="2000" b="1" dirty="0"/>
              <a:t>BĂNG SƠN</a:t>
            </a:r>
            <a:endParaRPr lang="vi-VN" sz="2000" dirty="0"/>
          </a:p>
          <a:p>
            <a:pPr marL="0" indent="0" algn="just">
              <a:buFontTx/>
              <a:buNone/>
              <a:defRPr/>
            </a:pPr>
            <a:endParaRPr lang="vi-VN" sz="2000" dirty="0"/>
          </a:p>
          <a:p>
            <a:pPr algn="just">
              <a:defRPr/>
            </a:pP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D8A2E12E-596F-403C-B4DC-A958EA91E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152400"/>
            <a:ext cx="5664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3E27965-077B-476B-83EF-B25FC2DB1536}"/>
              </a:ext>
            </a:extLst>
          </p:cNvPr>
          <p:cNvSpPr txBox="1">
            <a:spLocks noChangeArrowheads="1"/>
          </p:cNvSpPr>
          <p:nvPr/>
        </p:nvSpPr>
        <p:spPr bwMode="auto">
          <a:xfrm>
            <a:off x="381000" y="990600"/>
            <a:ext cx="1120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FF0000"/>
                </a:solidFill>
              </a:rPr>
              <a:t>Mở bài: </a:t>
            </a:r>
          </a:p>
        </p:txBody>
      </p:sp>
      <p:sp>
        <p:nvSpPr>
          <p:cNvPr id="6" name="TextBox 5">
            <a:extLst>
              <a:ext uri="{FF2B5EF4-FFF2-40B4-BE49-F238E27FC236}">
                <a16:creationId xmlns:a16="http://schemas.microsoft.com/office/drawing/2014/main" id="{CA711FA4-124D-4210-86DB-3709634B9539}"/>
              </a:ext>
            </a:extLst>
          </p:cNvPr>
          <p:cNvSpPr txBox="1">
            <a:spLocks noChangeArrowheads="1"/>
          </p:cNvSpPr>
          <p:nvPr/>
        </p:nvSpPr>
        <p:spPr bwMode="auto">
          <a:xfrm>
            <a:off x="1371600" y="1009650"/>
            <a:ext cx="526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t>(Câu văn đầu) Nhận xét chung về nắng trưa.</a:t>
            </a:r>
          </a:p>
        </p:txBody>
      </p:sp>
      <p:sp>
        <p:nvSpPr>
          <p:cNvPr id="7" name="TextBox 6">
            <a:extLst>
              <a:ext uri="{FF2B5EF4-FFF2-40B4-BE49-F238E27FC236}">
                <a16:creationId xmlns:a16="http://schemas.microsoft.com/office/drawing/2014/main" id="{921BB425-1A60-4E6B-BEE1-067E1F079AC6}"/>
              </a:ext>
            </a:extLst>
          </p:cNvPr>
          <p:cNvSpPr txBox="1">
            <a:spLocks noChangeArrowheads="1"/>
          </p:cNvSpPr>
          <p:nvPr/>
        </p:nvSpPr>
        <p:spPr bwMode="auto">
          <a:xfrm>
            <a:off x="381000" y="1524000"/>
            <a:ext cx="132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FF0000"/>
                </a:solidFill>
              </a:rPr>
              <a:t>Thân bài: </a:t>
            </a:r>
          </a:p>
        </p:txBody>
      </p:sp>
      <p:sp>
        <p:nvSpPr>
          <p:cNvPr id="8" name="TextBox 7">
            <a:extLst>
              <a:ext uri="{FF2B5EF4-FFF2-40B4-BE49-F238E27FC236}">
                <a16:creationId xmlns:a16="http://schemas.microsoft.com/office/drawing/2014/main" id="{0552AD02-FC4E-47E0-9E0F-5ADF268E1D4A}"/>
              </a:ext>
            </a:extLst>
          </p:cNvPr>
          <p:cNvSpPr txBox="1">
            <a:spLocks noChangeArrowheads="1"/>
          </p:cNvSpPr>
          <p:nvPr/>
        </p:nvSpPr>
        <p:spPr bwMode="auto">
          <a:xfrm>
            <a:off x="1558925" y="1524000"/>
            <a:ext cx="463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t>Cảnh vật trong nắng trưa (gồm 4 đoạn)</a:t>
            </a:r>
          </a:p>
        </p:txBody>
      </p:sp>
      <p:sp>
        <p:nvSpPr>
          <p:cNvPr id="9" name="TextBox 8">
            <a:extLst>
              <a:ext uri="{FF2B5EF4-FFF2-40B4-BE49-F238E27FC236}">
                <a16:creationId xmlns:a16="http://schemas.microsoft.com/office/drawing/2014/main" id="{EC653519-5053-42CB-BD19-587659E0F091}"/>
              </a:ext>
            </a:extLst>
          </p:cNvPr>
          <p:cNvSpPr txBox="1">
            <a:spLocks noChangeArrowheads="1"/>
          </p:cNvSpPr>
          <p:nvPr/>
        </p:nvSpPr>
        <p:spPr bwMode="auto">
          <a:xfrm>
            <a:off x="490538" y="1933575"/>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0000FF"/>
                </a:solidFill>
              </a:rPr>
              <a:t>Đoạn 1:</a:t>
            </a:r>
          </a:p>
        </p:txBody>
      </p:sp>
      <p:sp>
        <p:nvSpPr>
          <p:cNvPr id="10" name="Rectangle 9">
            <a:extLst>
              <a:ext uri="{FF2B5EF4-FFF2-40B4-BE49-F238E27FC236}">
                <a16:creationId xmlns:a16="http://schemas.microsoft.com/office/drawing/2014/main" id="{11AA686C-0BDA-45AD-985E-A64D274E6F0F}"/>
              </a:ext>
            </a:extLst>
          </p:cNvPr>
          <p:cNvSpPr>
            <a:spLocks noChangeArrowheads="1"/>
          </p:cNvSpPr>
          <p:nvPr/>
        </p:nvSpPr>
        <p:spPr bwMode="auto">
          <a:xfrm>
            <a:off x="400050" y="2333625"/>
            <a:ext cx="851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a:t>(từ </a:t>
            </a:r>
            <a:r>
              <a:rPr lang="vi-VN" altLang="en-US" sz="2000" i="1"/>
              <a:t>Buổi trưa trong nhà…</a:t>
            </a:r>
            <a:r>
              <a:rPr lang="vi-VN" altLang="en-US" sz="2000"/>
              <a:t> đến </a:t>
            </a:r>
            <a:r>
              <a:rPr lang="vi-VN" altLang="en-US" sz="2000" i="1"/>
              <a:t>bốc lên mãi</a:t>
            </a:r>
            <a:r>
              <a:rPr lang="vi-VN" altLang="en-US" sz="2000"/>
              <a:t>): Hơi đất trong nắngdữ dội.</a:t>
            </a:r>
            <a:endParaRPr lang="en-US" altLang="en-US" sz="2000"/>
          </a:p>
        </p:txBody>
      </p:sp>
      <p:sp>
        <p:nvSpPr>
          <p:cNvPr id="11" name="TextBox 10">
            <a:extLst>
              <a:ext uri="{FF2B5EF4-FFF2-40B4-BE49-F238E27FC236}">
                <a16:creationId xmlns:a16="http://schemas.microsoft.com/office/drawing/2014/main" id="{7304F4BE-1E7B-440F-BE12-C3128ADB0DEC}"/>
              </a:ext>
            </a:extLst>
          </p:cNvPr>
          <p:cNvSpPr txBox="1">
            <a:spLocks noChangeArrowheads="1"/>
          </p:cNvSpPr>
          <p:nvPr/>
        </p:nvSpPr>
        <p:spPr bwMode="auto">
          <a:xfrm>
            <a:off x="531813" y="2724150"/>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0000FF"/>
                </a:solidFill>
              </a:rPr>
              <a:t>Đoạn 2:</a:t>
            </a:r>
          </a:p>
        </p:txBody>
      </p:sp>
      <p:sp>
        <p:nvSpPr>
          <p:cNvPr id="12" name="Rectangle 11">
            <a:extLst>
              <a:ext uri="{FF2B5EF4-FFF2-40B4-BE49-F238E27FC236}">
                <a16:creationId xmlns:a16="http://schemas.microsoft.com/office/drawing/2014/main" id="{27FE6A43-5C8B-4403-B0E7-96D3A650B616}"/>
              </a:ext>
            </a:extLst>
          </p:cNvPr>
          <p:cNvSpPr>
            <a:spLocks noChangeArrowheads="1"/>
          </p:cNvSpPr>
          <p:nvPr/>
        </p:nvSpPr>
        <p:spPr bwMode="auto">
          <a:xfrm>
            <a:off x="457200" y="3124200"/>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vi-VN" altLang="en-US" sz="2000"/>
              <a:t>(từ </a:t>
            </a:r>
            <a:r>
              <a:rPr lang="vi-VN" altLang="en-US" sz="2000" i="1"/>
              <a:t>Tiếng gì xa vắng…</a:t>
            </a:r>
            <a:r>
              <a:rPr lang="vi-VN" altLang="en-US" sz="2000"/>
              <a:t> đến </a:t>
            </a:r>
            <a:r>
              <a:rPr lang="vi-VN" altLang="en-US" sz="2000" i="1"/>
              <a:t>hai mi mắt khép lại</a:t>
            </a:r>
            <a:r>
              <a:rPr lang="vi-VN" altLang="en-US" sz="2000"/>
              <a:t>): Tiếng võng tiếng hát ru em trong nắng trưa.</a:t>
            </a:r>
            <a:endParaRPr lang="en-US" altLang="en-US" sz="2000"/>
          </a:p>
        </p:txBody>
      </p:sp>
      <p:sp>
        <p:nvSpPr>
          <p:cNvPr id="13" name="TextBox 12">
            <a:extLst>
              <a:ext uri="{FF2B5EF4-FFF2-40B4-BE49-F238E27FC236}">
                <a16:creationId xmlns:a16="http://schemas.microsoft.com/office/drawing/2014/main" id="{88A77435-D763-47D6-A580-15DAC5296C98}"/>
              </a:ext>
            </a:extLst>
          </p:cNvPr>
          <p:cNvSpPr txBox="1">
            <a:spLocks noChangeArrowheads="1"/>
          </p:cNvSpPr>
          <p:nvPr/>
        </p:nvSpPr>
        <p:spPr bwMode="auto">
          <a:xfrm>
            <a:off x="568325" y="3886200"/>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0000FF"/>
                </a:solidFill>
              </a:rPr>
              <a:t>Đoạn 3:</a:t>
            </a:r>
          </a:p>
        </p:txBody>
      </p:sp>
      <p:sp>
        <p:nvSpPr>
          <p:cNvPr id="14" name="Rectangle 13">
            <a:extLst>
              <a:ext uri="{FF2B5EF4-FFF2-40B4-BE49-F238E27FC236}">
                <a16:creationId xmlns:a16="http://schemas.microsoft.com/office/drawing/2014/main" id="{5F003D6F-47B0-4845-A01F-72C8B3490286}"/>
              </a:ext>
            </a:extLst>
          </p:cNvPr>
          <p:cNvSpPr>
            <a:spLocks noChangeArrowheads="1"/>
          </p:cNvSpPr>
          <p:nvPr/>
        </p:nvSpPr>
        <p:spPr bwMode="auto">
          <a:xfrm>
            <a:off x="490538" y="4308475"/>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vi-VN" altLang="en-US" sz="2000"/>
              <a:t>(từ </a:t>
            </a:r>
            <a:r>
              <a:rPr lang="vi-VN" altLang="en-US" sz="2000" i="1"/>
              <a:t>Con gà nào…</a:t>
            </a:r>
            <a:r>
              <a:rPr lang="vi-VN" altLang="en-US" sz="2000"/>
              <a:t> đến </a:t>
            </a:r>
            <a:r>
              <a:rPr lang="vi-VN" altLang="en-US" sz="2000" i="1"/>
              <a:t>bóng duổi cũng lặng im</a:t>
            </a:r>
            <a:r>
              <a:rPr lang="vi-VN" altLang="en-US" sz="2000"/>
              <a:t>): Cây cối và con vật trong nắng trưa</a:t>
            </a:r>
            <a:r>
              <a:rPr lang="en-US" altLang="en-US" sz="2000"/>
              <a:t>.</a:t>
            </a:r>
          </a:p>
        </p:txBody>
      </p:sp>
      <p:sp>
        <p:nvSpPr>
          <p:cNvPr id="15" name="TextBox 14">
            <a:extLst>
              <a:ext uri="{FF2B5EF4-FFF2-40B4-BE49-F238E27FC236}">
                <a16:creationId xmlns:a16="http://schemas.microsoft.com/office/drawing/2014/main" id="{6D674B72-C5D6-40E9-9BBD-89A34AE823AB}"/>
              </a:ext>
            </a:extLst>
          </p:cNvPr>
          <p:cNvSpPr txBox="1">
            <a:spLocks noChangeArrowheads="1"/>
          </p:cNvSpPr>
          <p:nvPr/>
        </p:nvSpPr>
        <p:spPr bwMode="auto">
          <a:xfrm>
            <a:off x="606425" y="4953000"/>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0000FF"/>
                </a:solidFill>
              </a:rPr>
              <a:t>Đoạn 4:</a:t>
            </a:r>
          </a:p>
        </p:txBody>
      </p:sp>
      <p:sp>
        <p:nvSpPr>
          <p:cNvPr id="16" name="Rectangle 15">
            <a:extLst>
              <a:ext uri="{FF2B5EF4-FFF2-40B4-BE49-F238E27FC236}">
                <a16:creationId xmlns:a16="http://schemas.microsoft.com/office/drawing/2014/main" id="{B1661D52-41E2-49A4-9E26-358482C8DDDC}"/>
              </a:ext>
            </a:extLst>
          </p:cNvPr>
          <p:cNvSpPr>
            <a:spLocks noChangeArrowheads="1"/>
          </p:cNvSpPr>
          <p:nvPr/>
        </p:nvSpPr>
        <p:spPr bwMode="auto">
          <a:xfrm>
            <a:off x="530225" y="5311775"/>
            <a:ext cx="8383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vi-VN" altLang="en-US" sz="2000"/>
              <a:t>(từ</a:t>
            </a:r>
            <a:r>
              <a:rPr lang="vi-VN" altLang="en-US" sz="2000" i="1"/>
              <a:t> Ấy thế mà…</a:t>
            </a:r>
            <a:r>
              <a:rPr lang="vi-VN" altLang="en-US" sz="2000"/>
              <a:t> đến </a:t>
            </a:r>
            <a:r>
              <a:rPr lang="vi-VN" altLang="en-US" sz="2000" i="1"/>
              <a:t>cấy nốt thửa ruộng chưa xong</a:t>
            </a:r>
            <a:r>
              <a:rPr lang="vi-VN" altLang="en-US" sz="2000"/>
              <a:t>): Hình ảnh mẹ trong nắng trưa.</a:t>
            </a:r>
            <a:endParaRPr lang="en-US" altLang="en-US" sz="2000"/>
          </a:p>
        </p:txBody>
      </p:sp>
      <p:sp>
        <p:nvSpPr>
          <p:cNvPr id="17" name="TextBox 16">
            <a:extLst>
              <a:ext uri="{FF2B5EF4-FFF2-40B4-BE49-F238E27FC236}">
                <a16:creationId xmlns:a16="http://schemas.microsoft.com/office/drawing/2014/main" id="{E6081120-D64C-42EB-8DAE-D7A41FD8F98B}"/>
              </a:ext>
            </a:extLst>
          </p:cNvPr>
          <p:cNvSpPr txBox="1">
            <a:spLocks noChangeArrowheads="1"/>
          </p:cNvSpPr>
          <p:nvPr/>
        </p:nvSpPr>
        <p:spPr bwMode="auto">
          <a:xfrm>
            <a:off x="411163" y="5991225"/>
            <a:ext cx="1123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FF0000"/>
                </a:solidFill>
              </a:rPr>
              <a:t>Kết bài: </a:t>
            </a:r>
          </a:p>
        </p:txBody>
      </p:sp>
      <p:sp>
        <p:nvSpPr>
          <p:cNvPr id="18" name="Rectangle 17">
            <a:extLst>
              <a:ext uri="{FF2B5EF4-FFF2-40B4-BE49-F238E27FC236}">
                <a16:creationId xmlns:a16="http://schemas.microsoft.com/office/drawing/2014/main" id="{9C66CE5B-68C0-486C-8AAB-D0DA14FB6404}"/>
              </a:ext>
            </a:extLst>
          </p:cNvPr>
          <p:cNvSpPr>
            <a:spLocks noChangeArrowheads="1"/>
          </p:cNvSpPr>
          <p:nvPr/>
        </p:nvSpPr>
        <p:spPr bwMode="auto">
          <a:xfrm>
            <a:off x="1371600" y="6000750"/>
            <a:ext cx="670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t>(câu cuối – kết bài mở rộng): Cảm nghĩ về mẹ.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3">
            <a:extLst>
              <a:ext uri="{FF2B5EF4-FFF2-40B4-BE49-F238E27FC236}">
                <a16:creationId xmlns:a16="http://schemas.microsoft.com/office/drawing/2014/main" id="{2F99D33A-3C82-4391-96C7-0EA7BF71C5C4}"/>
              </a:ext>
            </a:extLst>
          </p:cNvPr>
          <p:cNvSpPr>
            <a:spLocks noChangeArrowheads="1" noChangeShapeType="1" noTextEdit="1"/>
          </p:cNvSpPr>
          <p:nvPr/>
        </p:nvSpPr>
        <p:spPr bwMode="auto">
          <a:xfrm>
            <a:off x="228600" y="3810000"/>
            <a:ext cx="5486400" cy="1905000"/>
          </a:xfrm>
          <a:prstGeom prst="rect">
            <a:avLst/>
          </a:prstGeom>
        </p:spPr>
        <p:txBody>
          <a:bodyPr wrap="none" fromWordArt="1">
            <a:prstTxWarp prst="textPlain">
              <a:avLst>
                <a:gd name="adj" fmla="val 50000"/>
              </a:avLst>
            </a:prstTxWarp>
          </a:bodyPr>
          <a:lstStyle/>
          <a:p>
            <a:pPr algn="ctr"/>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CẤU TẠO CỦA BÀI VĂN</a:t>
            </a:r>
          </a:p>
          <a:p>
            <a:pPr algn="ctr"/>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TẢ CẢNH.</a:t>
            </a:r>
          </a:p>
        </p:txBody>
      </p:sp>
      <p:pic>
        <p:nvPicPr>
          <p:cNvPr id="4099" name="Picture 3" descr="WhitecornerFlower">
            <a:extLst>
              <a:ext uri="{FF2B5EF4-FFF2-40B4-BE49-F238E27FC236}">
                <a16:creationId xmlns:a16="http://schemas.microsoft.com/office/drawing/2014/main" id="{A348956E-4DD5-414E-9489-08784F99C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WhitecornerFlower">
            <a:extLst>
              <a:ext uri="{FF2B5EF4-FFF2-40B4-BE49-F238E27FC236}">
                <a16:creationId xmlns:a16="http://schemas.microsoft.com/office/drawing/2014/main" id="{5AAB3B79-7A54-40CA-88F2-443F8FE3B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9">
            <a:extLst>
              <a:ext uri="{FF2B5EF4-FFF2-40B4-BE49-F238E27FC236}">
                <a16:creationId xmlns:a16="http://schemas.microsoft.com/office/drawing/2014/main" id="{A640133F-21F4-4514-8F59-26D56F0ED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25400"/>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0">
            <a:extLst>
              <a:ext uri="{FF2B5EF4-FFF2-40B4-BE49-F238E27FC236}">
                <a16:creationId xmlns:a16="http://schemas.microsoft.com/office/drawing/2014/main" id="{EE556CBC-762C-4175-B787-6300DB455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975" y="63500"/>
            <a:ext cx="68262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36">
            <a:extLst>
              <a:ext uri="{FF2B5EF4-FFF2-40B4-BE49-F238E27FC236}">
                <a16:creationId xmlns:a16="http://schemas.microsoft.com/office/drawing/2014/main" id="{37E2740C-1FC5-43E8-A813-88BFA5ACB5F5}"/>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pic>
        <p:nvPicPr>
          <p:cNvPr id="4104" name="Picture 22">
            <a:extLst>
              <a:ext uri="{FF2B5EF4-FFF2-40B4-BE49-F238E27FC236}">
                <a16:creationId xmlns:a16="http://schemas.microsoft.com/office/drawing/2014/main" id="{B9672353-0D87-41E2-90BD-1FA5D2C7F7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731838"/>
            <a:ext cx="2781300"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2" descr="708245qq9tddswa1">
            <a:hlinkClick r:id="rId6"/>
            <a:extLst>
              <a:ext uri="{FF2B5EF4-FFF2-40B4-BE49-F238E27FC236}">
                <a16:creationId xmlns:a16="http://schemas.microsoft.com/office/drawing/2014/main" id="{A86EDC5A-0650-4F7B-A5B6-6393CF2BE17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806700"/>
            <a:ext cx="3051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2">
            <a:extLst>
              <a:ext uri="{FF2B5EF4-FFF2-40B4-BE49-F238E27FC236}">
                <a16:creationId xmlns:a16="http://schemas.microsoft.com/office/drawing/2014/main" id="{1D49CA3A-B919-4B27-8F19-B65978B70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84238"/>
            <a:ext cx="2781300"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FF8C414-910B-4EA4-B1FB-F1DFA5E18224}"/>
              </a:ext>
            </a:extLst>
          </p:cNvPr>
          <p:cNvSpPr>
            <a:spLocks noGrp="1" noChangeArrowheads="1"/>
          </p:cNvSpPr>
          <p:nvPr>
            <p:ph type="title"/>
          </p:nvPr>
        </p:nvSpPr>
        <p:spPr/>
        <p:txBody>
          <a:bodyPr/>
          <a:lstStyle/>
          <a:p>
            <a:endParaRPr lang="en-US" altLang="en-US"/>
          </a:p>
        </p:txBody>
      </p:sp>
      <p:pic>
        <p:nvPicPr>
          <p:cNvPr id="22531" name="Picture 2">
            <a:extLst>
              <a:ext uri="{FF2B5EF4-FFF2-40B4-BE49-F238E27FC236}">
                <a16:creationId xmlns:a16="http://schemas.microsoft.com/office/drawing/2014/main" id="{07C670EF-22A7-45D9-9905-B109DE344F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38915" name="Picture 3">
            <a:extLst>
              <a:ext uri="{FF2B5EF4-FFF2-40B4-BE49-F238E27FC236}">
                <a16:creationId xmlns:a16="http://schemas.microsoft.com/office/drawing/2014/main" id="{18BC6B7B-908D-4169-BF24-650F82966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9388"/>
            <a:ext cx="28352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a:extLst>
              <a:ext uri="{FF2B5EF4-FFF2-40B4-BE49-F238E27FC236}">
                <a16:creationId xmlns:a16="http://schemas.microsoft.com/office/drawing/2014/main" id="{7E87A569-43F1-4504-97E2-CFB45DA32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1501775"/>
            <a:ext cx="14700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a:extLst>
              <a:ext uri="{FF2B5EF4-FFF2-40B4-BE49-F238E27FC236}">
                <a16:creationId xmlns:a16="http://schemas.microsoft.com/office/drawing/2014/main" id="{5EC30D6A-FECD-4B1F-B3BC-7AF247DC66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57200"/>
            <a:ext cx="507841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a:extLst>
              <a:ext uri="{FF2B5EF4-FFF2-40B4-BE49-F238E27FC236}">
                <a16:creationId xmlns:a16="http://schemas.microsoft.com/office/drawing/2014/main" id="{886AFF6C-998D-4326-BE5E-BC2A6F28C0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3179763"/>
            <a:ext cx="1304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9">
            <a:extLst>
              <a:ext uri="{FF2B5EF4-FFF2-40B4-BE49-F238E27FC236}">
                <a16:creationId xmlns:a16="http://schemas.microsoft.com/office/drawing/2014/main" id="{75839271-18D7-43C7-A8E8-DC4E87C7AA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7313" y="2292350"/>
            <a:ext cx="512762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a:extLst>
              <a:ext uri="{FF2B5EF4-FFF2-40B4-BE49-F238E27FC236}">
                <a16:creationId xmlns:a16="http://schemas.microsoft.com/office/drawing/2014/main" id="{A3ACF156-08BE-487C-8AE2-376497715F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3305175"/>
            <a:ext cx="1395413"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a:extLst>
              <a:ext uri="{FF2B5EF4-FFF2-40B4-BE49-F238E27FC236}">
                <a16:creationId xmlns:a16="http://schemas.microsoft.com/office/drawing/2014/main" id="{686B8104-4644-4855-9E92-124156BBA3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3513" y="4800600"/>
            <a:ext cx="49752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E3FD0A7-9EF3-4788-8209-38660313E950}"/>
              </a:ext>
            </a:extLst>
          </p:cNvPr>
          <p:cNvSpPr txBox="1">
            <a:spLocks noChangeArrowheads="1"/>
          </p:cNvSpPr>
          <p:nvPr/>
        </p:nvSpPr>
        <p:spPr bwMode="auto">
          <a:xfrm>
            <a:off x="457200" y="1739900"/>
            <a:ext cx="1576388" cy="523875"/>
          </a:xfrm>
          <a:prstGeom prst="rect">
            <a:avLst/>
          </a:prstGeom>
          <a:solidFill>
            <a:srgbClr val="FFFF00"/>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FF0000"/>
                </a:solidFill>
              </a:rPr>
              <a:t>Ghi nhớ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barn(inVertical)">
                                      <p:cBhvr>
                                        <p:cTn id="13" dur="500"/>
                                        <p:tgtEl>
                                          <p:spTgt spid="38916"/>
                                        </p:tgtEl>
                                      </p:cBhvr>
                                    </p:animEffect>
                                  </p:childTnLst>
                                </p:cTn>
                              </p:par>
                              <p:par>
                                <p:cTn id="14" presetID="16" presetClass="entr" presetSubtype="21" fill="hold" nodeType="withEffect">
                                  <p:stCondLst>
                                    <p:cond delay="0"/>
                                  </p:stCondLst>
                                  <p:childTnLst>
                                    <p:set>
                                      <p:cBhvr>
                                        <p:cTn id="15" dur="1" fill="hold">
                                          <p:stCondLst>
                                            <p:cond delay="0"/>
                                          </p:stCondLst>
                                        </p:cTn>
                                        <p:tgtEl>
                                          <p:spTgt spid="38917"/>
                                        </p:tgtEl>
                                        <p:attrNameLst>
                                          <p:attrName>style.visibility</p:attrName>
                                        </p:attrNameLst>
                                      </p:cBhvr>
                                      <p:to>
                                        <p:strVal val="visible"/>
                                      </p:to>
                                    </p:set>
                                    <p:animEffect transition="in" filter="barn(inVertical)">
                                      <p:cBhvr>
                                        <p:cTn id="16" dur="500"/>
                                        <p:tgtEl>
                                          <p:spTgt spid="389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8920"/>
                                        </p:tgtEl>
                                        <p:attrNameLst>
                                          <p:attrName>style.visibility</p:attrName>
                                        </p:attrNameLst>
                                      </p:cBhvr>
                                      <p:to>
                                        <p:strVal val="visible"/>
                                      </p:to>
                                    </p:set>
                                    <p:animEffect transition="in" filter="fade">
                                      <p:cBhvr>
                                        <p:cTn id="21" dur="500"/>
                                        <p:tgtEl>
                                          <p:spTgt spid="38920"/>
                                        </p:tgtEl>
                                      </p:cBhvr>
                                    </p:animEffect>
                                  </p:childTnLst>
                                </p:cTn>
                              </p:par>
                              <p:par>
                                <p:cTn id="22" presetID="10" presetClass="entr" presetSubtype="0" fill="hold" nodeType="withEffect">
                                  <p:stCondLst>
                                    <p:cond delay="0"/>
                                  </p:stCondLst>
                                  <p:childTnLst>
                                    <p:set>
                                      <p:cBhvr>
                                        <p:cTn id="23" dur="1" fill="hold">
                                          <p:stCondLst>
                                            <p:cond delay="0"/>
                                          </p:stCondLst>
                                        </p:cTn>
                                        <p:tgtEl>
                                          <p:spTgt spid="38921"/>
                                        </p:tgtEl>
                                        <p:attrNameLst>
                                          <p:attrName>style.visibility</p:attrName>
                                        </p:attrNameLst>
                                      </p:cBhvr>
                                      <p:to>
                                        <p:strVal val="visible"/>
                                      </p:to>
                                    </p:set>
                                    <p:animEffect transition="in" filter="fade">
                                      <p:cBhvr>
                                        <p:cTn id="24" dur="500"/>
                                        <p:tgtEl>
                                          <p:spTgt spid="389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childTnLst>
                                    <p:set>
                                      <p:cBhvr>
                                        <p:cTn id="28" dur="1" fill="hold">
                                          <p:stCondLst>
                                            <p:cond delay="0"/>
                                          </p:stCondLst>
                                        </p:cTn>
                                        <p:tgtEl>
                                          <p:spTgt spid="38922"/>
                                        </p:tgtEl>
                                        <p:attrNameLst>
                                          <p:attrName>style.visibility</p:attrName>
                                        </p:attrNameLst>
                                      </p:cBhvr>
                                      <p:to>
                                        <p:strVal val="visible"/>
                                      </p:to>
                                    </p:set>
                                    <p:animEffect transition="in" filter="circle(in)">
                                      <p:cBhvr>
                                        <p:cTn id="29" dur="2000"/>
                                        <p:tgtEl>
                                          <p:spTgt spid="38922"/>
                                        </p:tgtEl>
                                      </p:cBhvr>
                                    </p:animEffect>
                                  </p:childTnLst>
                                </p:cTn>
                              </p:par>
                              <p:par>
                                <p:cTn id="30" presetID="6" presetClass="entr" presetSubtype="16" fill="hold" nodeType="withEffect">
                                  <p:stCondLst>
                                    <p:cond delay="0"/>
                                  </p:stCondLst>
                                  <p:childTnLst>
                                    <p:set>
                                      <p:cBhvr>
                                        <p:cTn id="31" dur="1" fill="hold">
                                          <p:stCondLst>
                                            <p:cond delay="0"/>
                                          </p:stCondLst>
                                        </p:cTn>
                                        <p:tgtEl>
                                          <p:spTgt spid="38923"/>
                                        </p:tgtEl>
                                        <p:attrNameLst>
                                          <p:attrName>style.visibility</p:attrName>
                                        </p:attrNameLst>
                                      </p:cBhvr>
                                      <p:to>
                                        <p:strVal val="visible"/>
                                      </p:to>
                                    </p:set>
                                    <p:animEffect transition="in" filter="circle(in)">
                                      <p:cBhvr>
                                        <p:cTn id="32" dur="2000"/>
                                        <p:tgtEl>
                                          <p:spTgt spid="389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a:extLst>
              <a:ext uri="{FF2B5EF4-FFF2-40B4-BE49-F238E27FC236}">
                <a16:creationId xmlns:a16="http://schemas.microsoft.com/office/drawing/2014/main" id="{4BFF672A-F762-4605-9CC1-018E0139EE03}"/>
              </a:ext>
            </a:extLst>
          </p:cNvPr>
          <p:cNvSpPr txBox="1">
            <a:spLocks noChangeArrowheads="1"/>
          </p:cNvSpPr>
          <p:nvPr/>
        </p:nvSpPr>
        <p:spPr bwMode="auto">
          <a:xfrm>
            <a:off x="1381125" y="3289300"/>
            <a:ext cx="651986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633"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defRPr/>
            </a:pPr>
            <a:r>
              <a:rPr lang="en-US" sz="2633" dirty="0">
                <a:solidFill>
                  <a:srgbClr val="0000FF"/>
                </a:solidFill>
                <a:latin typeface="Times New Roman" panose="02020603050405020304" pitchFamily="18" charset="0"/>
                <a:cs typeface="Times New Roman" panose="02020603050405020304" pitchFamily="18" charset="0"/>
              </a:rPr>
              <a:t>+</a:t>
            </a:r>
            <a:r>
              <a:rPr lang="en-US" sz="2633" dirty="0" err="1">
                <a:solidFill>
                  <a:srgbClr val="0000FF"/>
                </a:solidFill>
                <a:latin typeface="Times New Roman" panose="02020603050405020304" pitchFamily="18" charset="0"/>
                <a:cs typeface="Times New Roman" panose="02020603050405020304" pitchFamily="18" charset="0"/>
              </a:rPr>
              <a:t>Chuẩn</a:t>
            </a:r>
            <a:r>
              <a:rPr lang="en-US" sz="2633" dirty="0">
                <a:solidFill>
                  <a:srgbClr val="0000FF"/>
                </a:solidFill>
                <a:latin typeface="Times New Roman" panose="02020603050405020304" pitchFamily="18" charset="0"/>
                <a:cs typeface="Times New Roman" panose="02020603050405020304" pitchFamily="18" charset="0"/>
              </a:rPr>
              <a:t> </a:t>
            </a:r>
            <a:r>
              <a:rPr lang="en-US" sz="2633" dirty="0" err="1">
                <a:solidFill>
                  <a:srgbClr val="0000FF"/>
                </a:solidFill>
                <a:latin typeface="Times New Roman" panose="02020603050405020304" pitchFamily="18" charset="0"/>
                <a:cs typeface="Times New Roman" panose="02020603050405020304" pitchFamily="18" charset="0"/>
              </a:rPr>
              <a:t>bị</a:t>
            </a:r>
            <a:r>
              <a:rPr lang="en-US" sz="2633" dirty="0">
                <a:solidFill>
                  <a:srgbClr val="0000FF"/>
                </a:solidFill>
                <a:latin typeface="Times New Roman" panose="02020603050405020304" pitchFamily="18" charset="0"/>
                <a:cs typeface="Times New Roman" panose="02020603050405020304" pitchFamily="18" charset="0"/>
              </a:rPr>
              <a:t> </a:t>
            </a:r>
            <a:r>
              <a:rPr lang="en-US" sz="2633" dirty="0" err="1">
                <a:solidFill>
                  <a:srgbClr val="0000FF"/>
                </a:solidFill>
                <a:latin typeface="Times New Roman" panose="02020603050405020304" pitchFamily="18" charset="0"/>
                <a:cs typeface="Times New Roman" panose="02020603050405020304" pitchFamily="18" charset="0"/>
              </a:rPr>
              <a:t>nội</a:t>
            </a:r>
            <a:r>
              <a:rPr lang="en-US" sz="2633" dirty="0">
                <a:solidFill>
                  <a:srgbClr val="0000FF"/>
                </a:solidFill>
                <a:latin typeface="Times New Roman" panose="02020603050405020304" pitchFamily="18" charset="0"/>
                <a:cs typeface="Times New Roman" panose="02020603050405020304" pitchFamily="18" charset="0"/>
              </a:rPr>
              <a:t> dung </a:t>
            </a:r>
            <a:r>
              <a:rPr lang="en-US" sz="2633" dirty="0" err="1">
                <a:solidFill>
                  <a:srgbClr val="0000FF"/>
                </a:solidFill>
                <a:latin typeface="Times New Roman" panose="02020603050405020304" pitchFamily="18" charset="0"/>
                <a:cs typeface="Times New Roman" panose="02020603050405020304" pitchFamily="18" charset="0"/>
              </a:rPr>
              <a:t>bài</a:t>
            </a:r>
            <a:r>
              <a:rPr lang="en-US" sz="2633" dirty="0">
                <a:solidFill>
                  <a:srgbClr val="0000FF"/>
                </a:solidFill>
                <a:latin typeface="Times New Roman" panose="02020603050405020304" pitchFamily="18" charset="0"/>
                <a:cs typeface="Times New Roman" panose="02020603050405020304" pitchFamily="18" charset="0"/>
              </a:rPr>
              <a:t> </a:t>
            </a:r>
            <a:r>
              <a:rPr lang="en-US" sz="2633" dirty="0" err="1">
                <a:solidFill>
                  <a:srgbClr val="0000FF"/>
                </a:solidFill>
                <a:latin typeface="Times New Roman" panose="02020603050405020304" pitchFamily="18" charset="0"/>
                <a:cs typeface="Times New Roman" panose="02020603050405020304" pitchFamily="18" charset="0"/>
              </a:rPr>
              <a:t>sau</a:t>
            </a:r>
            <a:r>
              <a:rPr lang="en-US" sz="2633"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defRPr/>
            </a:pPr>
            <a:r>
              <a:rPr lang="en-US" sz="2633" dirty="0">
                <a:solidFill>
                  <a:srgbClr val="0000FF"/>
                </a:solidFill>
                <a:latin typeface="Times New Roman" panose="02020603050405020304" pitchFamily="18" charset="0"/>
                <a:cs typeface="Times New Roman" panose="02020603050405020304" pitchFamily="18" charset="0"/>
              </a:rPr>
              <a:t>     </a:t>
            </a:r>
            <a:r>
              <a:rPr lang="vi-VN" sz="2633" dirty="0">
                <a:solidFill>
                  <a:srgbClr val="FF0000"/>
                </a:solidFill>
                <a:latin typeface="Times New Roman" panose="02020603050405020304" pitchFamily="18" charset="0"/>
                <a:cs typeface="Times New Roman" panose="02020603050405020304" pitchFamily="18" charset="0"/>
              </a:rPr>
              <a:t>Luyện tập tả cảnh</a:t>
            </a:r>
            <a:r>
              <a:rPr lang="en-US" sz="2633" dirty="0">
                <a:solidFill>
                  <a:srgbClr val="FF0000"/>
                </a:solidFill>
                <a:latin typeface="Times New Roman" panose="02020603050405020304" pitchFamily="18" charset="0"/>
                <a:cs typeface="Times New Roman" panose="02020603050405020304" pitchFamily="18" charset="0"/>
              </a:rPr>
              <a:t>. </a:t>
            </a:r>
          </a:p>
        </p:txBody>
      </p:sp>
      <p:pic>
        <p:nvPicPr>
          <p:cNvPr id="36868" name="Picture 4" descr="Picture3">
            <a:extLst>
              <a:ext uri="{FF2B5EF4-FFF2-40B4-BE49-F238E27FC236}">
                <a16:creationId xmlns:a16="http://schemas.microsoft.com/office/drawing/2014/main" id="{DE3B73D1-F747-4EBD-993B-65128771FF5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1200150"/>
            <a:ext cx="36210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id="{47D22530-8BB1-450B-ABDC-AC7D8A765628}"/>
              </a:ext>
            </a:extLst>
          </p:cNvPr>
          <p:cNvSpPr txBox="1">
            <a:spLocks noChangeArrowheads="1"/>
          </p:cNvSpPr>
          <p:nvPr/>
        </p:nvSpPr>
        <p:spPr bwMode="auto">
          <a:xfrm>
            <a:off x="1395413" y="2816225"/>
            <a:ext cx="651986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2633"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defRPr/>
            </a:pPr>
            <a:r>
              <a:rPr lang="en-US" sz="2633" dirty="0">
                <a:solidFill>
                  <a:srgbClr val="0000FF"/>
                </a:solidFill>
                <a:latin typeface="Times New Roman" panose="02020603050405020304" pitchFamily="18" charset="0"/>
                <a:cs typeface="Times New Roman" panose="02020603050405020304" pitchFamily="18" charset="0"/>
              </a:rPr>
              <a:t>+ </a:t>
            </a:r>
            <a:r>
              <a:rPr lang="en-US" sz="2633" dirty="0" err="1">
                <a:solidFill>
                  <a:srgbClr val="0000FF"/>
                </a:solidFill>
                <a:latin typeface="Times New Roman" panose="02020603050405020304" pitchFamily="18" charset="0"/>
                <a:cs typeface="Times New Roman" panose="02020603050405020304" pitchFamily="18" charset="0"/>
              </a:rPr>
              <a:t>Học</a:t>
            </a:r>
            <a:r>
              <a:rPr lang="en-US" sz="2633" dirty="0">
                <a:solidFill>
                  <a:srgbClr val="0000FF"/>
                </a:solidFill>
                <a:latin typeface="Times New Roman" panose="02020603050405020304" pitchFamily="18" charset="0"/>
                <a:cs typeface="Times New Roman" panose="02020603050405020304" pitchFamily="18" charset="0"/>
              </a:rPr>
              <a:t> </a:t>
            </a:r>
            <a:r>
              <a:rPr lang="en-US" sz="2633" dirty="0" err="1">
                <a:solidFill>
                  <a:srgbClr val="0000FF"/>
                </a:solidFill>
                <a:latin typeface="Times New Roman" panose="02020603050405020304" pitchFamily="18" charset="0"/>
                <a:cs typeface="Times New Roman" panose="02020603050405020304" pitchFamily="18" charset="0"/>
              </a:rPr>
              <a:t>thuộc</a:t>
            </a:r>
            <a:r>
              <a:rPr lang="en-US" sz="2633" dirty="0">
                <a:solidFill>
                  <a:srgbClr val="0000FF"/>
                </a:solidFill>
                <a:latin typeface="Times New Roman" panose="02020603050405020304" pitchFamily="18" charset="0"/>
                <a:cs typeface="Times New Roman" panose="02020603050405020304" pitchFamily="18" charset="0"/>
              </a:rPr>
              <a:t> </a:t>
            </a:r>
            <a:r>
              <a:rPr lang="vi-VN" sz="2633" dirty="0">
                <a:solidFill>
                  <a:srgbClr val="0000FF"/>
                </a:solidFill>
                <a:latin typeface="Times New Roman" panose="02020603050405020304" pitchFamily="18" charset="0"/>
                <a:cs typeface="Times New Roman" panose="02020603050405020304" pitchFamily="18" charset="0"/>
              </a:rPr>
              <a:t>phần ghi nhớ</a:t>
            </a:r>
            <a:r>
              <a:rPr lang="en-US" sz="2633"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style.rotation</p:attrName>
                                        </p:attrNameLst>
                                      </p:cBhvr>
                                      <p:tavLst>
                                        <p:tav tm="0">
                                          <p:val>
                                            <p:fltVal val="90"/>
                                          </p:val>
                                        </p:tav>
                                        <p:tav tm="100000">
                                          <p:val>
                                            <p:fltVal val="0"/>
                                          </p:val>
                                        </p:tav>
                                      </p:tavLst>
                                    </p:anim>
                                    <p:animEffect transition="in" filter="fade">
                                      <p:cBhvr>
                                        <p:cTn id="10" dur="1000"/>
                                        <p:tgtEl>
                                          <p:spTgt spid="36868"/>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nhac ngan 2.wav"/>
                                        </p:tgtEl>
                                      </p:cMediaNode>
                                    </p:audio>
                                  </p:subTnLst>
                                </p:cTn>
                              </p:par>
                            </p:childTnLst>
                          </p:cTn>
                        </p:par>
                        <p:par>
                          <p:cTn id="17" fill="hold" nodeType="afterGroup">
                            <p:stCondLst>
                              <p:cond delay="500"/>
                            </p:stCondLst>
                            <p:childTnLst>
                              <p:par>
                                <p:cTn id="18" presetID="2" presetClass="entr" presetSubtype="4" fill="hold" nodeType="afterEffect">
                                  <p:stCondLst>
                                    <p:cond delay="0"/>
                                  </p:stCondLst>
                                  <p:childTnLst>
                                    <p:set>
                                      <p:cBhvr>
                                        <p:cTn id="19" dur="1" fill="hold">
                                          <p:stCondLst>
                                            <p:cond delay="0"/>
                                          </p:stCondLst>
                                        </p:cTn>
                                        <p:tgtEl>
                                          <p:spTgt spid="36867"/>
                                        </p:tgtEl>
                                        <p:attrNameLst>
                                          <p:attrName>style.visibility</p:attrName>
                                        </p:attrNameLst>
                                      </p:cBhvr>
                                      <p:to>
                                        <p:strVal val="visible"/>
                                      </p:to>
                                    </p:set>
                                    <p:anim calcmode="lin" valueType="num">
                                      <p:cBhvr additive="base">
                                        <p:cTn id="20" dur="500" fill="hold"/>
                                        <p:tgtEl>
                                          <p:spTgt spid="36867"/>
                                        </p:tgtEl>
                                        <p:attrNameLst>
                                          <p:attrName>ppt_x</p:attrName>
                                        </p:attrNameLst>
                                      </p:cBhvr>
                                      <p:tavLst>
                                        <p:tav tm="0">
                                          <p:val>
                                            <p:strVal val="#ppt_x"/>
                                          </p:val>
                                        </p:tav>
                                        <p:tav tm="100000">
                                          <p:val>
                                            <p:strVal val="#ppt_x"/>
                                          </p:val>
                                        </p:tav>
                                      </p:tavLst>
                                    </p:anim>
                                    <p:anim calcmode="lin" valueType="num">
                                      <p:cBhvr additive="base">
                                        <p:cTn id="21"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021020">
            <a:extLst>
              <a:ext uri="{FF2B5EF4-FFF2-40B4-BE49-F238E27FC236}">
                <a16:creationId xmlns:a16="http://schemas.microsoft.com/office/drawing/2014/main" id="{B560DF9D-44FE-41A4-9FBF-07F7649B11DB}"/>
              </a:ext>
            </a:extLst>
          </p:cNvPr>
          <p:cNvPicPr>
            <a:picLocks noChangeAspect="1" noChangeArrowheads="1"/>
          </p:cNvPicPr>
          <p:nvPr/>
        </p:nvPicPr>
        <p:blipFill>
          <a:blip r:embed="rId3">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0" y="0"/>
            <a:ext cx="698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A021020">
            <a:extLst>
              <a:ext uri="{FF2B5EF4-FFF2-40B4-BE49-F238E27FC236}">
                <a16:creationId xmlns:a16="http://schemas.microsoft.com/office/drawing/2014/main" id="{126A30F7-A332-41F2-B4E0-74E9B69CCBB4}"/>
              </a:ext>
            </a:extLst>
          </p:cNvPr>
          <p:cNvPicPr>
            <a:picLocks noChangeAspect="1" noChangeArrowheads="1"/>
          </p:cNvPicPr>
          <p:nvPr/>
        </p:nvPicPr>
        <p:blipFill>
          <a:blip r:embed="rId4">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8388350" y="-3175"/>
            <a:ext cx="684213"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WhitecornerFlower">
            <a:extLst>
              <a:ext uri="{FF2B5EF4-FFF2-40B4-BE49-F238E27FC236}">
                <a16:creationId xmlns:a16="http://schemas.microsoft.com/office/drawing/2014/main" id="{6883C11C-CCEA-4F01-AF86-97DA94E91A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572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WhitecornerFlower">
            <a:extLst>
              <a:ext uri="{FF2B5EF4-FFF2-40B4-BE49-F238E27FC236}">
                <a16:creationId xmlns:a16="http://schemas.microsoft.com/office/drawing/2014/main" id="{49B2A9D0-DF46-4A15-86BC-C5AEAD0EB5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1 (1820)">
            <a:extLst>
              <a:ext uri="{FF2B5EF4-FFF2-40B4-BE49-F238E27FC236}">
                <a16:creationId xmlns:a16="http://schemas.microsoft.com/office/drawing/2014/main" id="{BBB5F091-4605-4A2C-AD79-8AC0CB92B48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9530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27" name="WordArt 7" descr="416eu">
            <a:extLst>
              <a:ext uri="{FF2B5EF4-FFF2-40B4-BE49-F238E27FC236}">
                <a16:creationId xmlns:a16="http://schemas.microsoft.com/office/drawing/2014/main" id="{8DE3E93C-4EB6-4814-A443-06D973EFBED1}"/>
              </a:ext>
            </a:extLst>
          </p:cNvPr>
          <p:cNvSpPr>
            <a:spLocks noChangeArrowheads="1" noChangeShapeType="1" noTextEdit="1"/>
          </p:cNvSpPr>
          <p:nvPr/>
        </p:nvSpPr>
        <p:spPr bwMode="auto">
          <a:xfrm>
            <a:off x="1143000" y="333375"/>
            <a:ext cx="6858000" cy="2638425"/>
          </a:xfrm>
          <a:prstGeom prst="rect">
            <a:avLst/>
          </a:prstGeom>
        </p:spPr>
        <p:txBody>
          <a:bodyPr wrap="none" fromWordArt="1">
            <a:prstTxWarp prst="textPlain">
              <a:avLst>
                <a:gd name="adj" fmla="val 50000"/>
              </a:avLst>
            </a:prstTxWarp>
            <a:scene3d>
              <a:camera prst="legacyPerspectiveTop"/>
              <a:lightRig rig="legacyFlat4" dir="b"/>
            </a:scene3d>
            <a:sp3d extrusionH="1801800" prstMaterial="legacyPlastic">
              <a:extrusionClr>
                <a:srgbClr val="E4F3F4"/>
              </a:extrusionClr>
              <a:contourClr>
                <a:srgbClr val="FFFFFF"/>
              </a:contourClr>
            </a:sp3d>
          </a:bodyPr>
          <a:lstStyle/>
          <a:p>
            <a:pPr algn="ctr"/>
            <a:r>
              <a:rPr lang="vi-VN" sz="3200" b="1" kern="10">
                <a:ln w="9525">
                  <a:round/>
                  <a:headEnd/>
                  <a:tailEnd/>
                </a:ln>
                <a:blipFill dpi="0" rotWithShape="0">
                  <a:blip r:embed="rId8"/>
                  <a:srcRect/>
                  <a:stretch>
                    <a:fillRect/>
                  </a:stretch>
                </a:blipFill>
                <a:latin typeface="Times New Roman" panose="02020603050405020304" pitchFamily="18" charset="0"/>
                <a:cs typeface="Times New Roman" panose="02020603050405020304" pitchFamily="18" charset="0"/>
              </a:rPr>
              <a:t>BÀI HỌC KẾT THÚC</a:t>
            </a:r>
          </a:p>
        </p:txBody>
      </p:sp>
      <p:sp>
        <p:nvSpPr>
          <p:cNvPr id="24584" name="WordArt 36">
            <a:extLst>
              <a:ext uri="{FF2B5EF4-FFF2-40B4-BE49-F238E27FC236}">
                <a16:creationId xmlns:a16="http://schemas.microsoft.com/office/drawing/2014/main" id="{DF7EC549-0EE7-4BE4-A3EB-4AC0E58F3CEA}"/>
              </a:ext>
            </a:extLst>
          </p:cNvPr>
          <p:cNvSpPr>
            <a:spLocks noChangeArrowheads="1" noChangeShapeType="1" noTextEdit="1"/>
          </p:cNvSpPr>
          <p:nvPr/>
        </p:nvSpPr>
        <p:spPr bwMode="auto">
          <a:xfrm>
            <a:off x="609600" y="2838450"/>
            <a:ext cx="7848600" cy="2038350"/>
          </a:xfrm>
          <a:prstGeom prst="rect">
            <a:avLst/>
          </a:prstGeom>
        </p:spPr>
        <p:txBody>
          <a:bodyPr wrap="none" fromWordArt="1">
            <a:prstTxWarp prst="textPlain">
              <a:avLst>
                <a:gd name="adj" fmla="val 50000"/>
              </a:avLst>
            </a:prstTxWarp>
          </a:bodyPr>
          <a:lstStyle/>
          <a:p>
            <a:pPr algn="ctr"/>
            <a:r>
              <a:rPr lang="pt-BR" sz="48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các em học tốt</a:t>
            </a:r>
            <a:endParaRPr lang="vi-VN" sz="48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4585" name="Rectangle 36">
            <a:extLst>
              <a:ext uri="{FF2B5EF4-FFF2-40B4-BE49-F238E27FC236}">
                <a16:creationId xmlns:a16="http://schemas.microsoft.com/office/drawing/2014/main" id="{21C6AE27-4A1C-41E7-AB5A-187E70F7529A}"/>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Times New Roman" panose="02020603050405020304" pitchFamily="18" charset="0"/>
            </a:endParaRPr>
          </a:p>
        </p:txBody>
      </p:sp>
    </p:spTree>
  </p:cSld>
  <p:clrMapOvr>
    <a:masterClrMapping/>
  </p:clrMapOvr>
  <p:transition spd="slow">
    <p:sndAc>
      <p:stSnd>
        <p:snd r:embed="rId2" name="voltag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593927"/>
                                        </p:tgtEl>
                                        <p:attrNameLst>
                                          <p:attrName>style.visibility</p:attrName>
                                        </p:attrNameLst>
                                      </p:cBhvr>
                                      <p:to>
                                        <p:strVal val="visible"/>
                                      </p:to>
                                    </p:set>
                                    <p:anim calcmode="lin" valueType="num">
                                      <p:cBhvr additive="base">
                                        <p:cTn id="7" dur="500" fill="hold"/>
                                        <p:tgtEl>
                                          <p:spTgt spid="593927"/>
                                        </p:tgtEl>
                                        <p:attrNameLst>
                                          <p:attrName>ppt_x</p:attrName>
                                        </p:attrNameLst>
                                      </p:cBhvr>
                                      <p:tavLst>
                                        <p:tav tm="0">
                                          <p:val>
                                            <p:strVal val="#ppt_x"/>
                                          </p:val>
                                        </p:tav>
                                        <p:tav tm="100000">
                                          <p:val>
                                            <p:strVal val="#ppt_x"/>
                                          </p:val>
                                        </p:tav>
                                      </p:tavLst>
                                    </p:anim>
                                    <p:anim calcmode="lin" valueType="num">
                                      <p:cBhvr additive="base">
                                        <p:cTn id="8" dur="500" fill="hold"/>
                                        <p:tgtEl>
                                          <p:spTgt spid="5939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1B19FF25-656D-45A5-8FDF-AC4DA02AF4C1}"/>
              </a:ext>
            </a:extLst>
          </p:cNvPr>
          <p:cNvSpPr>
            <a:spLocks noGrp="1"/>
          </p:cNvSpPr>
          <p:nvPr>
            <p:ph idx="1"/>
          </p:nvPr>
        </p:nvSpPr>
        <p:spPr>
          <a:xfrm>
            <a:off x="457200" y="304800"/>
            <a:ext cx="8229600" cy="5821363"/>
          </a:xfrm>
        </p:spPr>
        <p:txBody>
          <a:bodyPr/>
          <a:lstStyle/>
          <a:p>
            <a:pPr>
              <a:buFontTx/>
              <a:buNone/>
            </a:pPr>
            <a:r>
              <a:rPr lang="vi-VN" altLang="vi-VN" sz="1800" b="1" u="sng">
                <a:latin typeface="Times New Roman" panose="02020603050405020304" pitchFamily="18" charset="0"/>
              </a:rPr>
              <a:t>Tiết 1</a:t>
            </a:r>
            <a:r>
              <a:rPr lang="vi-VN" altLang="vi-VN" sz="1800" b="1">
                <a:latin typeface="Times New Roman" panose="02020603050405020304" pitchFamily="18" charset="0"/>
              </a:rPr>
              <a:t> : </a:t>
            </a:r>
            <a:r>
              <a:rPr lang="vi-VN" altLang="vi-VN" sz="1800" b="1" u="sng">
                <a:latin typeface="Times New Roman" panose="02020603050405020304" pitchFamily="18" charset="0"/>
              </a:rPr>
              <a:t>Tập làm văn</a:t>
            </a:r>
          </a:p>
          <a:p>
            <a:pPr>
              <a:buFontTx/>
              <a:buNone/>
            </a:pPr>
            <a:r>
              <a:rPr lang="vi-VN" altLang="vi-VN" sz="1800" b="1">
                <a:latin typeface="Times New Roman" panose="02020603050405020304" pitchFamily="18" charset="0"/>
              </a:rPr>
              <a:t>                                    </a:t>
            </a:r>
            <a:r>
              <a:rPr lang="vi-VN" altLang="vi-VN" sz="1800" b="1">
                <a:solidFill>
                  <a:srgbClr val="FF0000"/>
                </a:solidFill>
                <a:latin typeface="Times New Roman" panose="02020603050405020304" pitchFamily="18" charset="0"/>
              </a:rPr>
              <a:t>CẤU TẠO BÀI VĂN TẢ CẢNH(Tiết 1)</a:t>
            </a:r>
          </a:p>
          <a:p>
            <a:pPr>
              <a:buFontTx/>
              <a:buNone/>
            </a:pPr>
            <a:endParaRPr lang="vi-VN" altLang="vi-VN" sz="1800" b="1">
              <a:latin typeface="Times New Roman" panose="02020603050405020304" pitchFamily="18" charset="0"/>
            </a:endParaRPr>
          </a:p>
          <a:p>
            <a:pPr>
              <a:buFontTx/>
              <a:buNone/>
            </a:pPr>
            <a:r>
              <a:rPr lang="vi-VN" altLang="vi-VN" sz="1800" b="1">
                <a:latin typeface="Times New Roman" panose="02020603050405020304" pitchFamily="18" charset="0"/>
              </a:rPr>
              <a:t>I. </a:t>
            </a:r>
            <a:r>
              <a:rPr lang="vi-VN" altLang="vi-VN" sz="1800" b="1" u="sng">
                <a:latin typeface="Times New Roman" panose="02020603050405020304" pitchFamily="18" charset="0"/>
              </a:rPr>
              <a:t>YÊU CẦU CẦN ĐẠT</a:t>
            </a:r>
            <a:endParaRPr lang="vi-VN" altLang="vi-VN" sz="1800" b="1">
              <a:latin typeface="Times New Roman" panose="02020603050405020304" pitchFamily="18" charset="0"/>
            </a:endParaRPr>
          </a:p>
          <a:p>
            <a:pPr>
              <a:buFontTx/>
              <a:buNone/>
            </a:pPr>
            <a:r>
              <a:rPr lang="vi-VN" altLang="vi-VN" sz="2000" b="1">
                <a:latin typeface="Times New Roman" panose="02020603050405020304" pitchFamily="18" charset="0"/>
              </a:rPr>
              <a:t>1. Kiến thức:</a:t>
            </a:r>
          </a:p>
          <a:p>
            <a:pPr>
              <a:buFontTx/>
              <a:buNone/>
            </a:pPr>
            <a:r>
              <a:rPr lang="vi-VN" altLang="vi-VN" sz="2000" b="1">
                <a:latin typeface="Times New Roman" panose="02020603050405020304" pitchFamily="18" charset="0"/>
              </a:rPr>
              <a:t>- </a:t>
            </a:r>
            <a:r>
              <a:rPr lang="vi-VN" altLang="vi-VN" sz="2000">
                <a:latin typeface="Times New Roman" panose="02020603050405020304" pitchFamily="18" charset="0"/>
              </a:rPr>
              <a:t>Nắm được cấu tạo b</a:t>
            </a:r>
            <a:r>
              <a:rPr lang="vi-VN" altLang="vi-VN" sz="2000"/>
              <a:t>à</a:t>
            </a:r>
            <a:r>
              <a:rPr lang="vi-VN" altLang="vi-VN" sz="2000">
                <a:latin typeface="Times New Roman" panose="02020603050405020304" pitchFamily="18" charset="0"/>
              </a:rPr>
              <a:t>i văn tả cảnh gồm 3 phần ( mở b</a:t>
            </a:r>
            <a:r>
              <a:rPr lang="vi-VN" altLang="vi-VN" sz="2000"/>
              <a:t>à</a:t>
            </a:r>
            <a:r>
              <a:rPr lang="vi-VN" altLang="vi-VN" sz="2000">
                <a:latin typeface="Times New Roman" panose="02020603050405020304" pitchFamily="18" charset="0"/>
              </a:rPr>
              <a:t>i , thân b</a:t>
            </a:r>
            <a:r>
              <a:rPr lang="vi-VN" altLang="vi-VN" sz="2000"/>
              <a:t>à</a:t>
            </a:r>
            <a:r>
              <a:rPr lang="vi-VN" altLang="vi-VN" sz="2000">
                <a:latin typeface="Times New Roman" panose="02020603050405020304" pitchFamily="18" charset="0"/>
              </a:rPr>
              <a:t>i , kết b</a:t>
            </a:r>
            <a:r>
              <a:rPr lang="vi-VN" altLang="vi-VN" sz="2000"/>
              <a:t>à</a:t>
            </a:r>
            <a:r>
              <a:rPr lang="vi-VN" altLang="vi-VN" sz="2000">
                <a:latin typeface="Times New Roman" panose="02020603050405020304" pitchFamily="18" charset="0"/>
              </a:rPr>
              <a:t>i )</a:t>
            </a:r>
            <a:endParaRPr lang="vi-VN" altLang="vi-VN" sz="2000" b="1">
              <a:latin typeface="Times New Roman" panose="02020603050405020304" pitchFamily="18" charset="0"/>
            </a:endParaRPr>
          </a:p>
          <a:p>
            <a:pPr>
              <a:buFontTx/>
              <a:buNone/>
            </a:pPr>
            <a:r>
              <a:rPr lang="vi-VN" altLang="vi-VN" sz="2000" b="1">
                <a:latin typeface="Times New Roman" panose="02020603050405020304" pitchFamily="18" charset="0"/>
              </a:rPr>
              <a:t>- </a:t>
            </a:r>
            <a:r>
              <a:rPr lang="vi-VN" altLang="vi-VN" sz="2000">
                <a:latin typeface="Times New Roman" panose="02020603050405020304" pitchFamily="18" charset="0"/>
              </a:rPr>
              <a:t>Biết phân tích cấu tạo b</a:t>
            </a:r>
            <a:r>
              <a:rPr lang="vi-VN" altLang="vi-VN" sz="2000"/>
              <a:t>à</a:t>
            </a:r>
            <a:r>
              <a:rPr lang="vi-VN" altLang="vi-VN" sz="2000">
                <a:latin typeface="Times New Roman" panose="02020603050405020304" pitchFamily="18" charset="0"/>
              </a:rPr>
              <a:t>i văn tả cảnh cụ thể, đồng thời biết cách quan sát các cảnh vật xung quanh.</a:t>
            </a:r>
            <a:endParaRPr lang="vi-VN" altLang="vi-VN" sz="2000" b="1">
              <a:latin typeface="Times New Roman" panose="02020603050405020304" pitchFamily="18" charset="0"/>
            </a:endParaRPr>
          </a:p>
          <a:p>
            <a:pPr>
              <a:buFontTx/>
              <a:buNone/>
            </a:pPr>
            <a:r>
              <a:rPr lang="vi-VN" altLang="vi-VN" sz="2000" b="1">
                <a:latin typeface="Times New Roman" panose="02020603050405020304" pitchFamily="18" charset="0"/>
              </a:rPr>
              <a:t>2. Năng lực:</a:t>
            </a:r>
            <a:endParaRPr lang="vi-VN" altLang="vi-VN" sz="2000">
              <a:latin typeface="Times New Roman" panose="02020603050405020304" pitchFamily="18" charset="0"/>
            </a:endParaRPr>
          </a:p>
          <a:p>
            <a:pPr>
              <a:buFontTx/>
              <a:buNone/>
            </a:pPr>
            <a:r>
              <a:rPr lang="vi-VN" altLang="vi-VN" sz="2000">
                <a:latin typeface="Times New Roman" panose="02020603050405020304" pitchFamily="18" charset="0"/>
              </a:rPr>
              <a:t> - </a:t>
            </a:r>
            <a:r>
              <a:rPr lang="vi-VN" altLang="vi-VN" sz="2000">
                <a:latin typeface="Sitka Banner" panose="02000505000000020004" pitchFamily="2" charset="0"/>
              </a:rPr>
              <a:t>Năng lực tự chủ và tự học, năng lực giao tiếp và hợp tác, năng lực giải quyết vấn đề và sáng tạo.</a:t>
            </a:r>
          </a:p>
          <a:p>
            <a:pPr>
              <a:buFontTx/>
              <a:buNone/>
            </a:pPr>
            <a:r>
              <a:rPr lang="vi-VN" altLang="vi-VN" sz="2000">
                <a:latin typeface="Times New Roman" panose="02020603050405020304" pitchFamily="18" charset="0"/>
              </a:rPr>
              <a:t> - Năng lực văn học, năng lực ngôn ngữ, năng lực thẩm mĩ.</a:t>
            </a:r>
            <a:endParaRPr lang="vi-VN" altLang="vi-VN" sz="2000" b="1">
              <a:latin typeface="Times New Roman" panose="02020603050405020304" pitchFamily="18" charset="0"/>
            </a:endParaRPr>
          </a:p>
          <a:p>
            <a:pPr>
              <a:buFontTx/>
              <a:buNone/>
            </a:pPr>
            <a:r>
              <a:rPr lang="vi-VN" altLang="vi-VN" sz="2000" b="1">
                <a:latin typeface="Times New Roman" panose="02020603050405020304" pitchFamily="18" charset="0"/>
              </a:rPr>
              <a:t>3. Phẩm chất: </a:t>
            </a:r>
            <a:r>
              <a:rPr lang="vi-VN" altLang="vi-VN" sz="2000">
                <a:latin typeface="Times New Roman" panose="02020603050405020304" pitchFamily="18" charset="0"/>
              </a:rPr>
              <a:t>Giáo dục HS lòng yêu thích vẻ đẹp đất nước v</a:t>
            </a:r>
            <a:r>
              <a:rPr lang="vi-VN" altLang="vi-VN" sz="2000"/>
              <a:t>à</a:t>
            </a:r>
            <a:r>
              <a:rPr lang="vi-VN" altLang="vi-VN" sz="2000">
                <a:latin typeface="Times New Roman" panose="02020603050405020304" pitchFamily="18" charset="0"/>
              </a:rPr>
              <a:t> say mê sáng tạo.</a:t>
            </a:r>
          </a:p>
          <a:p>
            <a:endParaRPr lang="vi-VN" altLang="vi-VN"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9B9D94B-D4E9-4E2E-B3ED-F39AFF40E569}"/>
              </a:ext>
            </a:extLst>
          </p:cNvPr>
          <p:cNvSpPr>
            <a:spLocks noGrp="1" noChangeArrowheads="1"/>
          </p:cNvSpPr>
          <p:nvPr>
            <p:ph type="title"/>
          </p:nvPr>
        </p:nvSpPr>
        <p:spPr/>
        <p:txBody>
          <a:bodyPr/>
          <a:lstStyle/>
          <a:p>
            <a:endParaRPr lang="en-US" altLang="en-US"/>
          </a:p>
        </p:txBody>
      </p:sp>
      <p:pic>
        <p:nvPicPr>
          <p:cNvPr id="6147" name="Picture 2">
            <a:extLst>
              <a:ext uri="{FF2B5EF4-FFF2-40B4-BE49-F238E27FC236}">
                <a16:creationId xmlns:a16="http://schemas.microsoft.com/office/drawing/2014/main" id="{A943D65C-1DD1-42B2-881F-7C37D340D7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6148" name="Picture 3">
            <a:extLst>
              <a:ext uri="{FF2B5EF4-FFF2-40B4-BE49-F238E27FC236}">
                <a16:creationId xmlns:a16="http://schemas.microsoft.com/office/drawing/2014/main" id="{EFBCEF40-9131-4914-97E5-06FC24E4D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26988"/>
            <a:ext cx="9199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a:extLst>
              <a:ext uri="{FF2B5EF4-FFF2-40B4-BE49-F238E27FC236}">
                <a16:creationId xmlns:a16="http://schemas.microsoft.com/office/drawing/2014/main" id="{FD9972FB-3C98-42C1-8694-FC6AB07B4E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 y="1752600"/>
            <a:ext cx="71215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a:extLst>
              <a:ext uri="{FF2B5EF4-FFF2-40B4-BE49-F238E27FC236}">
                <a16:creationId xmlns:a16="http://schemas.microsoft.com/office/drawing/2014/main" id="{8F1ABEFD-4789-44A0-85C3-281BB78AF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928938"/>
            <a:ext cx="64801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9">
            <a:extLst>
              <a:ext uri="{FF2B5EF4-FFF2-40B4-BE49-F238E27FC236}">
                <a16:creationId xmlns:a16="http://schemas.microsoft.com/office/drawing/2014/main" id="{42977475-415A-4EDC-B652-AC5DA9FAA5F7}"/>
              </a:ext>
            </a:extLst>
          </p:cNvPr>
          <p:cNvSpPr txBox="1">
            <a:spLocks noChangeArrowheads="1"/>
          </p:cNvSpPr>
          <p:nvPr/>
        </p:nvSpPr>
        <p:spPr bwMode="auto">
          <a:xfrm>
            <a:off x="838200" y="1295400"/>
            <a:ext cx="4572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000" b="1"/>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ppt_x"/>
                                          </p:val>
                                        </p:tav>
                                        <p:tav tm="100000">
                                          <p:val>
                                            <p:strVal val="#ppt_x"/>
                                          </p:val>
                                        </p:tav>
                                      </p:tavLst>
                                    </p:anim>
                                    <p:anim calcmode="lin" valueType="num">
                                      <p:cBhvr additive="base">
                                        <p:cTn id="8"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43015"/>
                                        </p:tgtEl>
                                        <p:attrNameLst>
                                          <p:attrName>style.visibility</p:attrName>
                                        </p:attrNameLst>
                                      </p:cBhvr>
                                      <p:to>
                                        <p:strVal val="visible"/>
                                      </p:to>
                                    </p:set>
                                    <p:animEffect transition="in" filter="barn(inVertical)">
                                      <p:cBhvr>
                                        <p:cTn id="13"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CBED972-3896-48D1-9813-65356FB4FB56}"/>
              </a:ext>
            </a:extLst>
          </p:cNvPr>
          <p:cNvSpPr>
            <a:spLocks noGrp="1" noChangeArrowheads="1"/>
          </p:cNvSpPr>
          <p:nvPr>
            <p:ph type="title"/>
          </p:nvPr>
        </p:nvSpPr>
        <p:spPr/>
        <p:txBody>
          <a:bodyPr/>
          <a:lstStyle/>
          <a:p>
            <a:endParaRPr lang="en-US" altLang="en-US"/>
          </a:p>
        </p:txBody>
      </p:sp>
      <p:pic>
        <p:nvPicPr>
          <p:cNvPr id="7171" name="Picture 2">
            <a:extLst>
              <a:ext uri="{FF2B5EF4-FFF2-40B4-BE49-F238E27FC236}">
                <a16:creationId xmlns:a16="http://schemas.microsoft.com/office/drawing/2014/main" id="{50E41653-0DD4-424C-9B21-2CA6433345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350"/>
            <a:ext cx="9144000" cy="6851650"/>
          </a:xfrm>
          <a:noFill/>
        </p:spPr>
      </p:pic>
      <p:pic>
        <p:nvPicPr>
          <p:cNvPr id="44037" name="Picture 5">
            <a:extLst>
              <a:ext uri="{FF2B5EF4-FFF2-40B4-BE49-F238E27FC236}">
                <a16:creationId xmlns:a16="http://schemas.microsoft.com/office/drawing/2014/main" id="{1297603F-3307-4604-BE24-A04762C2B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1371600"/>
            <a:ext cx="9144001"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a:extLst>
              <a:ext uri="{FF2B5EF4-FFF2-40B4-BE49-F238E27FC236}">
                <a16:creationId xmlns:a16="http://schemas.microsoft.com/office/drawing/2014/main" id="{598699C9-7ACB-4D18-8FA7-96FFCEBB3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2311400"/>
            <a:ext cx="93091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a:extLst>
              <a:ext uri="{FF2B5EF4-FFF2-40B4-BE49-F238E27FC236}">
                <a16:creationId xmlns:a16="http://schemas.microsoft.com/office/drawing/2014/main" id="{D6D1346D-26E5-4ED0-8D61-4BC2D36EE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830513"/>
            <a:ext cx="80772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1000"/>
                                        <p:tgtEl>
                                          <p:spTgt spid="44037"/>
                                        </p:tgtEl>
                                      </p:cBhvr>
                                    </p:animEffect>
                                    <p:anim calcmode="lin" valueType="num">
                                      <p:cBhvr>
                                        <p:cTn id="8" dur="1000" fill="hold"/>
                                        <p:tgtEl>
                                          <p:spTgt spid="44037"/>
                                        </p:tgtEl>
                                        <p:attrNameLst>
                                          <p:attrName>ppt_x</p:attrName>
                                        </p:attrNameLst>
                                      </p:cBhvr>
                                      <p:tavLst>
                                        <p:tav tm="0">
                                          <p:val>
                                            <p:strVal val="#ppt_x"/>
                                          </p:val>
                                        </p:tav>
                                        <p:tav tm="100000">
                                          <p:val>
                                            <p:strVal val="#ppt_x"/>
                                          </p:val>
                                        </p:tav>
                                      </p:tavLst>
                                    </p:anim>
                                    <p:anim calcmode="lin" valueType="num">
                                      <p:cBhvr>
                                        <p:cTn id="9" dur="1000" fill="hold"/>
                                        <p:tgtEl>
                                          <p:spTgt spid="4403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4038"/>
                                        </p:tgtEl>
                                        <p:attrNameLst>
                                          <p:attrName>style.visibility</p:attrName>
                                        </p:attrNameLst>
                                      </p:cBhvr>
                                      <p:to>
                                        <p:strVal val="visible"/>
                                      </p:to>
                                    </p:set>
                                    <p:animEffect transition="in" filter="barn(inVertical)">
                                      <p:cBhvr>
                                        <p:cTn id="14" dur="500"/>
                                        <p:tgtEl>
                                          <p:spTgt spid="440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44039"/>
                                        </p:tgtEl>
                                        <p:attrNameLst>
                                          <p:attrName>style.visibility</p:attrName>
                                        </p:attrNameLst>
                                      </p:cBhvr>
                                      <p:to>
                                        <p:strVal val="visible"/>
                                      </p:to>
                                    </p:set>
                                    <p:animEffect transition="in" filter="wipe(down)">
                                      <p:cBhvr>
                                        <p:cTn id="19"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41AD1D45-E4EE-4FD5-AA67-6890B72959A3}"/>
              </a:ext>
            </a:extLst>
          </p:cNvPr>
          <p:cNvSpPr txBox="1">
            <a:spLocks noChangeArrowheads="1"/>
          </p:cNvSpPr>
          <p:nvPr/>
        </p:nvSpPr>
        <p:spPr bwMode="auto">
          <a:xfrm>
            <a:off x="-6350" y="0"/>
            <a:ext cx="892175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rPr>
              <a:t>Hoàng hôn trên sông Hương</a:t>
            </a:r>
          </a:p>
          <a:p>
            <a:pPr algn="just" eaLnBrk="1" hangingPunct="1">
              <a:spcBef>
                <a:spcPct val="0"/>
              </a:spcBef>
              <a:buFontTx/>
              <a:buNone/>
            </a:pPr>
            <a:r>
              <a:rPr lang="en-US" altLang="en-US" sz="2000">
                <a:latin typeface="Times New Roman" panose="02020603050405020304" pitchFamily="18" charset="0"/>
              </a:rPr>
              <a:t>       Cuối buổi chiều, Huế thường trở về trong một vẻ yên tĩnh lạ lùng, đến nỗi tôi cảm thấy hình như có một cái gì đang lắng xuống thêm một chút nữa trong thành phố hằng ngày đã rất yên tĩnh này. </a:t>
            </a:r>
            <a:endParaRPr lang="vi-VN" altLang="en-US" sz="2000">
              <a:latin typeface="Times New Roman" panose="02020603050405020304" pitchFamily="18" charset="0"/>
            </a:endParaRPr>
          </a:p>
          <a:p>
            <a:pPr algn="just" eaLnBrk="1" hangingPunct="1">
              <a:spcBef>
                <a:spcPct val="0"/>
              </a:spcBef>
              <a:buFontTx/>
              <a:buNone/>
            </a:pPr>
            <a:endParaRPr lang="en-US" altLang="en-US" sz="2000">
              <a:latin typeface="Times New Roman" panose="02020603050405020304" pitchFamily="18" charset="0"/>
            </a:endParaRPr>
          </a:p>
          <a:p>
            <a:pPr algn="just" eaLnBrk="1" hangingPunct="1">
              <a:spcBef>
                <a:spcPct val="0"/>
              </a:spcBef>
              <a:buFontTx/>
              <a:buNone/>
            </a:pPr>
            <a:r>
              <a:rPr lang="en-US" altLang="en-US" sz="2000">
                <a:latin typeface="Times New Roman" panose="02020603050405020304" pitchFamily="18" charset="0"/>
              </a:rPr>
              <a:t>       Mùa thu, gió thổi mây về phía cửa sông, mặt nước phía dưới cầu Tràng Tiền đen sẫm lại, trong khi phía trên này lên mãi gần Kim Long, mặt sông sáng màu ngọc lam in những vệt mây hồng rực rỡ của trời chiều. Hình như con sông Hương rất nhạy cảm với ánh sáng nên đến lúc tối hẳn, đứng trên cầu chăm chú nhìn xuống, người ta vẫn còn thấy những mảng sắc mơ hồng ửng lên như một thứ ảo giác trên mặt nước tối thẳm. Phố ít người, con đường ven sông như dài thêm ra dưới vòm lá xanh của hai hàng cây.</a:t>
            </a:r>
            <a:endParaRPr lang="vi-VN" altLang="en-US" sz="2000">
              <a:latin typeface="Times New Roman" panose="02020603050405020304" pitchFamily="18" charset="0"/>
            </a:endParaRPr>
          </a:p>
          <a:p>
            <a:pPr algn="just" eaLnBrk="1" hangingPunct="1">
              <a:spcBef>
                <a:spcPct val="0"/>
              </a:spcBef>
              <a:buFontTx/>
              <a:buNone/>
            </a:pPr>
            <a:endParaRPr lang="en-US" altLang="en-US" sz="2000">
              <a:latin typeface="Times New Roman" panose="02020603050405020304" pitchFamily="18" charset="0"/>
            </a:endParaRPr>
          </a:p>
          <a:p>
            <a:pPr algn="just" eaLnBrk="1" hangingPunct="1">
              <a:spcBef>
                <a:spcPct val="0"/>
              </a:spcBef>
              <a:buFontTx/>
              <a:buNone/>
            </a:pPr>
            <a:r>
              <a:rPr lang="en-US" altLang="en-US" sz="2000">
                <a:latin typeface="Times New Roman" panose="02020603050405020304" pitchFamily="18" charset="0"/>
              </a:rPr>
              <a:t>       Phía bên sông, xóm Cồn Hến nấu cơm chiều, thả khói nghi ngút cả một vùng tre trúc. Đâu đó, từ sau khúc quanh vắng lặng của dòng sông, tiếng lanh canh của thuyền chài gỡ những mẻ cá cuối cùng truyền đi trên mặt nước, khiến mặt sông nghe như rộng hơn. Và khi dãy đèn bên đường bắt đầu thắp lên những quả tròn màu tím nhạt, chuyển dần sang màu xanh lá cây và cuối cùng nở bung ra trong màu trắng soi rõ mặt người qua lại thì khoảnh khắc yên tĩnh của buổi chiều cũng chấm dứt.</a:t>
            </a:r>
            <a:endParaRPr lang="vi-VN" altLang="en-US" sz="2000">
              <a:latin typeface="Times New Roman" panose="02020603050405020304" pitchFamily="18" charset="0"/>
            </a:endParaRPr>
          </a:p>
          <a:p>
            <a:pPr algn="just" eaLnBrk="1" hangingPunct="1">
              <a:spcBef>
                <a:spcPct val="0"/>
              </a:spcBef>
              <a:buFontTx/>
              <a:buNone/>
            </a:pPr>
            <a:endParaRPr lang="en-US" altLang="en-US" sz="2000">
              <a:latin typeface="Times New Roman" panose="02020603050405020304" pitchFamily="18" charset="0"/>
            </a:endParaRPr>
          </a:p>
          <a:p>
            <a:pPr algn="just" eaLnBrk="1" hangingPunct="1">
              <a:spcBef>
                <a:spcPct val="0"/>
              </a:spcBef>
              <a:buFontTx/>
              <a:buNone/>
            </a:pPr>
            <a:r>
              <a:rPr lang="en-US" altLang="en-US" sz="2000">
                <a:latin typeface="Times New Roman" panose="02020603050405020304" pitchFamily="18" charset="0"/>
              </a:rPr>
              <a:t>   Huế thức dậy trong một nhịp chuyển động mới, đi vào cuộc sống ban đầu của nó.</a:t>
            </a:r>
          </a:p>
          <a:p>
            <a:pPr algn="r" eaLnBrk="1" hangingPunct="1">
              <a:spcBef>
                <a:spcPct val="0"/>
              </a:spcBef>
              <a:buFontTx/>
              <a:buNone/>
            </a:pPr>
            <a:r>
              <a:rPr lang="en-US" altLang="en-US" sz="2000" i="1">
                <a:latin typeface="Times New Roman" panose="02020603050405020304" pitchFamily="18" charset="0"/>
              </a:rPr>
              <a:t>Theo</a:t>
            </a:r>
            <a:r>
              <a:rPr lang="en-US" altLang="en-US" sz="2000">
                <a:latin typeface="Times New Roman" panose="02020603050405020304" pitchFamily="18" charset="0"/>
              </a:rPr>
              <a:t> HOÀNG PHỦ NGỌC TƯỜNG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6">
            <a:extLst>
              <a:ext uri="{FF2B5EF4-FFF2-40B4-BE49-F238E27FC236}">
                <a16:creationId xmlns:a16="http://schemas.microsoft.com/office/drawing/2014/main" id="{3347FE02-2F1E-4973-8E6A-B9B621427421}"/>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p>
        </p:txBody>
      </p:sp>
      <p:pic>
        <p:nvPicPr>
          <p:cNvPr id="9219" name="Picture 8" descr="sun14[1]">
            <a:extLst>
              <a:ext uri="{FF2B5EF4-FFF2-40B4-BE49-F238E27FC236}">
                <a16:creationId xmlns:a16="http://schemas.microsoft.com/office/drawing/2014/main" id="{A7C1532B-A646-4FBF-8776-D4899B251F2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619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0" descr="sun14[1]">
            <a:extLst>
              <a:ext uri="{FF2B5EF4-FFF2-40B4-BE49-F238E27FC236}">
                <a16:creationId xmlns:a16="http://schemas.microsoft.com/office/drawing/2014/main" id="{40C9C6A5-C85D-4153-9503-2FF6C868981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850" y="698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a:extLst>
              <a:ext uri="{FF2B5EF4-FFF2-40B4-BE49-F238E27FC236}">
                <a16:creationId xmlns:a16="http://schemas.microsoft.com/office/drawing/2014/main" id="{D5CEF00D-30BE-47BF-923C-624F5995CB63}"/>
              </a:ext>
            </a:extLst>
          </p:cNvPr>
          <p:cNvSpPr txBox="1">
            <a:spLocks noChangeArrowheads="1"/>
          </p:cNvSpPr>
          <p:nvPr/>
        </p:nvSpPr>
        <p:spPr bwMode="auto">
          <a:xfrm>
            <a:off x="0" y="31908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Một số hình ảnh trên sông Hương</a:t>
            </a:r>
            <a:endParaRPr lang="vi-VN" altLang="en-US" sz="2800" b="1">
              <a:solidFill>
                <a:srgbClr val="FF0000"/>
              </a:solidFill>
              <a:latin typeface="Times New Roman" panose="02020603050405020304" pitchFamily="18" charset="0"/>
              <a:cs typeface="Times New Roman" panose="02020603050405020304" pitchFamily="18" charset="0"/>
            </a:endParaRPr>
          </a:p>
        </p:txBody>
      </p:sp>
      <p:pic>
        <p:nvPicPr>
          <p:cNvPr id="9222" name="Picture 10" descr="Văn mẫu tả cảnh chiều trên sông Hương lớp 5, ngắn">
            <a:extLst>
              <a:ext uri="{FF2B5EF4-FFF2-40B4-BE49-F238E27FC236}">
                <a16:creationId xmlns:a16="http://schemas.microsoft.com/office/drawing/2014/main" id="{1752C78B-3852-4393-81F6-0D6C3C47D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357313"/>
            <a:ext cx="4238625"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2" descr="Cầu Tràng Tiền - Biểu tượng đặc trưng của xứ Huế mộng mơ">
            <a:extLst>
              <a:ext uri="{FF2B5EF4-FFF2-40B4-BE49-F238E27FC236}">
                <a16:creationId xmlns:a16="http://schemas.microsoft.com/office/drawing/2014/main" id="{892E466C-84FA-4500-8E12-A6F8E0C06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075" y="3094038"/>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1">
            <a:extLst>
              <a:ext uri="{FF2B5EF4-FFF2-40B4-BE49-F238E27FC236}">
                <a16:creationId xmlns:a16="http://schemas.microsoft.com/office/drawing/2014/main" id="{19074DA3-4D32-451A-A4C8-29A3367936A3}"/>
              </a:ext>
            </a:extLst>
          </p:cNvPr>
          <p:cNvSpPr txBox="1">
            <a:spLocks noChangeArrowheads="1"/>
          </p:cNvSpPr>
          <p:nvPr/>
        </p:nvSpPr>
        <p:spPr bwMode="auto">
          <a:xfrm>
            <a:off x="5486400" y="6238875"/>
            <a:ext cx="2133600" cy="400050"/>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FF3300"/>
                </a:solidFill>
              </a:rPr>
              <a:t>Cầu Tràng Tiền</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Đêm ngủ đò trên sông Hương | Xứ Nẫu">
            <a:extLst>
              <a:ext uri="{FF2B5EF4-FFF2-40B4-BE49-F238E27FC236}">
                <a16:creationId xmlns:a16="http://schemas.microsoft.com/office/drawing/2014/main" id="{36730DD2-963D-43C0-80F5-4FA200422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71625"/>
            <a:ext cx="448468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3">
            <a:extLst>
              <a:ext uri="{FF2B5EF4-FFF2-40B4-BE49-F238E27FC236}">
                <a16:creationId xmlns:a16="http://schemas.microsoft.com/office/drawing/2014/main" id="{E43579EA-9CAE-4F7D-93EF-B384D5251D3D}"/>
              </a:ext>
            </a:extLst>
          </p:cNvPr>
          <p:cNvSpPr txBox="1">
            <a:spLocks noChangeArrowheads="1"/>
          </p:cNvSpPr>
          <p:nvPr/>
        </p:nvSpPr>
        <p:spPr bwMode="auto">
          <a:xfrm>
            <a:off x="1184275" y="5143500"/>
            <a:ext cx="2168525" cy="523875"/>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solidFill>
                  <a:srgbClr val="FF0000"/>
                </a:solidFill>
              </a:rPr>
              <a:t>Dân vạn đò</a:t>
            </a:r>
          </a:p>
        </p:txBody>
      </p:sp>
      <p:pic>
        <p:nvPicPr>
          <p:cNvPr id="10244" name="Picture 4" descr="Thanh Bình Bến đò Vĩnh Tu - Du Lịch Huế">
            <a:extLst>
              <a:ext uri="{FF2B5EF4-FFF2-40B4-BE49-F238E27FC236}">
                <a16:creationId xmlns:a16="http://schemas.microsoft.com/office/drawing/2014/main" id="{170E4C39-3E1A-48F1-A1FB-F6F60E3CD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
            <a:ext cx="4381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Dân vạn chài thi đậu,vua ban làng định cư - Báo Thừa Thiên Huế Online">
            <a:extLst>
              <a:ext uri="{FF2B5EF4-FFF2-40B4-BE49-F238E27FC236}">
                <a16:creationId xmlns:a16="http://schemas.microsoft.com/office/drawing/2014/main" id="{2E2B5EE3-72D5-4047-804D-61C6232A7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675" y="3429000"/>
            <a:ext cx="4391025"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Cồn Hến (Mussel Islet) - Thua Thien Hue Online">
            <a:extLst>
              <a:ext uri="{FF2B5EF4-FFF2-40B4-BE49-F238E27FC236}">
                <a16:creationId xmlns:a16="http://schemas.microsoft.com/office/drawing/2014/main" id="{5008F78B-800D-41D8-9BF2-A9D37F24A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169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A32CBC5-37E6-4E89-85E3-FB647A5A3C66}"/>
              </a:ext>
            </a:extLst>
          </p:cNvPr>
          <p:cNvSpPr txBox="1"/>
          <p:nvPr/>
        </p:nvSpPr>
        <p:spPr>
          <a:xfrm>
            <a:off x="3457575" y="6019800"/>
            <a:ext cx="2538413" cy="52387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none">
            <a:spAutoFit/>
          </a:bodyPr>
          <a:lstStyle/>
          <a:p>
            <a:pPr algn="ctr">
              <a:defRPr/>
            </a:pPr>
            <a:r>
              <a:rPr lang="en-US" sz="2800" b="1" dirty="0" err="1">
                <a:solidFill>
                  <a:srgbClr val="FF0000"/>
                </a:solidFill>
              </a:rPr>
              <a:t>Xóm</a:t>
            </a:r>
            <a:r>
              <a:rPr lang="en-US" sz="2800" b="1" dirty="0">
                <a:solidFill>
                  <a:srgbClr val="FF0000"/>
                </a:solidFill>
              </a:rPr>
              <a:t> </a:t>
            </a:r>
            <a:r>
              <a:rPr lang="en-US" sz="2800" b="1" dirty="0" err="1">
                <a:solidFill>
                  <a:srgbClr val="FF0000"/>
                </a:solidFill>
              </a:rPr>
              <a:t>Cồn</a:t>
            </a:r>
            <a:r>
              <a:rPr lang="en-US" sz="2800" b="1" dirty="0">
                <a:solidFill>
                  <a:srgbClr val="FF0000"/>
                </a:solidFill>
              </a:rPr>
              <a:t> </a:t>
            </a:r>
            <a:r>
              <a:rPr lang="en-US" sz="2800" b="1" dirty="0" err="1">
                <a:solidFill>
                  <a:srgbClr val="FF0000"/>
                </a:solidFill>
              </a:rPr>
              <a:t>Hến</a:t>
            </a:r>
            <a:endParaRPr lang="en-US" sz="2800" b="1" dirty="0">
              <a:solidFill>
                <a:srgbClr val="FF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 - &amp;quot;Thứ hai, ngày 23 tháng 8 năm 2010&amp;#x0D;&amp;#x0A;Tập đọc&amp;quot;&quot;/&gt;&lt;property id=&quot;20307&quot; value=&quot;259&quot;/&gt;&lt;/object&gt;&lt;object type=&quot;3&quot; unique_id=&quot;10022&quot;&gt;&lt;property id=&quot;20148&quot; value=&quot;5&quot;/&gt;&lt;property id=&quot;20300&quot; value=&quot;Slide 4 - &amp;quot;Thứ hai, ngày 23 tháng 8 năm 2010&amp;#x0D;&amp;#x0A;Tập đọc&amp;quot;&quot;/&gt;&lt;property id=&quot;20307&quot; value=&quot;261&quot;/&gt;&lt;/object&gt;&lt;object type=&quot;3&quot; unique_id=&quot;10066&quot;&gt;&lt;property id=&quot;20148&quot; value=&quot;5&quot;/&gt;&lt;property id=&quot;20300&quot; value=&quot;Slide 5 - &amp;quot;Thứ hai, ngày 23 tháng 8 năm 2010&amp;#x0D;&amp;#x0A;Tập đọc&amp;quot;&quot;/&gt;&lt;property id=&quot;20307&quot; value=&quot;262&quot;/&gt;&lt;/object&gt;&lt;object type=&quot;3&quot; unique_id=&quot;10115&quot;&gt;&lt;property id=&quot;20148&quot; value=&quot;5&quot;/&gt;&lt;property id=&quot;20300&quot; value=&quot;Slide 6 - &amp;quot;Thứ hai, ngày 23 tháng 8 năm 2010&amp;#x0D;&amp;#x0A;Tập đọc&amp;quot;&quot;/&gt;&lt;property id=&quot;20307&quot; value=&quot;263&quot;/&gt;&lt;/object&gt;&lt;object type=&quot;3&quot; unique_id=&quot;10116&quot;&gt;&lt;property id=&quot;20148&quot; value=&quot;5&quot;/&gt;&lt;property id=&quot;20300&quot; value=&quot;Slide 7 - &amp;quot;Thứ hai, ngày 23 tháng 8 năm 2010&amp;#x0D;&amp;#x0A;Tập đọc&amp;quot;&quot;/&gt;&lt;property id=&quot;20307&quot; value=&quot;26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1465</Words>
  <Application>Microsoft Office PowerPoint</Application>
  <PresentationFormat>On-screen Show (4:3)</PresentationFormat>
  <Paragraphs>100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Sitka Banner</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Chúng ta cần làm gì để bảo vệ cảnh quan thiên nhiên tuyệt đẹp?</vt:lpstr>
      <vt:lpstr>PowerPoint Presentation</vt:lpstr>
      <vt:lpstr>PowerPoint Presentation</vt:lpstr>
      <vt:lpstr>Nắng trưa</vt:lpstr>
      <vt:lpstr>PowerPoint Presentation</vt:lpstr>
      <vt:lpstr>PowerPoint Presentation</vt:lpstr>
      <vt:lpstr>PowerPoint Presentation</vt:lpstr>
      <vt:lpstr>PowerPoint Presentation</vt:lpstr>
    </vt:vector>
  </TitlesOfParts>
  <Company>Sudico Yen bai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Phong</dc:creator>
  <cp:lastModifiedBy>Administrator</cp:lastModifiedBy>
  <cp:revision>169</cp:revision>
  <dcterms:created xsi:type="dcterms:W3CDTF">2011-03-06T13:47:30Z</dcterms:created>
  <dcterms:modified xsi:type="dcterms:W3CDTF">2021-09-18T09:14:47Z</dcterms:modified>
</cp:coreProperties>
</file>